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5" r:id="rId2"/>
    <p:sldId id="301" r:id="rId3"/>
    <p:sldId id="258" r:id="rId4"/>
    <p:sldId id="260" r:id="rId5"/>
    <p:sldId id="292" r:id="rId6"/>
    <p:sldId id="293" r:id="rId7"/>
    <p:sldId id="266" r:id="rId8"/>
    <p:sldId id="267" r:id="rId9"/>
    <p:sldId id="270" r:id="rId10"/>
    <p:sldId id="290" r:id="rId11"/>
    <p:sldId id="272" r:id="rId12"/>
    <p:sldId id="303" r:id="rId13"/>
    <p:sldId id="297" r:id="rId14"/>
    <p:sldId id="264" r:id="rId15"/>
    <p:sldId id="265" r:id="rId16"/>
    <p:sldId id="287" r:id="rId17"/>
    <p:sldId id="299" r:id="rId18"/>
    <p:sldId id="286"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5E03A-E423-5549-BBF5-C9507240B782}" type="datetimeFigureOut">
              <a:rPr lang="fr-FR" smtClean="0"/>
              <a:t>29/05/2020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41AF1-AD8E-CE48-99EA-05F58D4E9956}" type="slidenum">
              <a:rPr lang="fr-FR" smtClean="0"/>
              <a:t>‹N°›</a:t>
            </a:fld>
            <a:endParaRPr lang="fr-FR"/>
          </a:p>
        </p:txBody>
      </p:sp>
    </p:spTree>
    <p:extLst>
      <p:ext uri="{BB962C8B-B14F-4D97-AF65-F5344CB8AC3E}">
        <p14:creationId xmlns:p14="http://schemas.microsoft.com/office/powerpoint/2010/main" val="741793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Attention aux pictogrammes…si on</a:t>
            </a:r>
            <a:r>
              <a:rPr lang="fr-FR" baseline="0" dirty="0" smtClean="0"/>
              <a:t> utilise ceux là pour décrire les outils, ne pas les réutiliser pour décrire les trois piliers d’IDEAS comme j’ai été amenée à le faire dans le cadre de la présentation du 12. A stabiliser cet usage des </a:t>
            </a:r>
            <a:r>
              <a:rPr lang="fr-FR" baseline="0" dirty="0" err="1" smtClean="0"/>
              <a:t>picto</a:t>
            </a:r>
            <a:r>
              <a:rPr lang="fr-FR" baseline="0" dirty="0" smtClean="0"/>
              <a:t> pour que les gens ne se perdent pas.</a:t>
            </a:r>
            <a:br>
              <a:rPr lang="fr-FR" baseline="0" dirty="0" smtClean="0"/>
            </a:br>
            <a:r>
              <a:rPr lang="fr-FR" baseline="0" dirty="0" smtClean="0"/>
              <a:t>Je ne crois pas qu’on puisse dire création de territoires agricoles : création de scénarios d’usage des terres agricoles ou quelque chose comme cela serait plus juste, un territoire il y a des acteurs et c’est eux qui décident de ce qu’ils veulent </a:t>
            </a:r>
            <a:r>
              <a:rPr lang="fr-FR" baseline="0" dirty="0" err="1" smtClean="0"/>
              <a:t>créer..la</a:t>
            </a:r>
            <a:r>
              <a:rPr lang="fr-FR" baseline="0" dirty="0" smtClean="0"/>
              <a:t> méthode les soutient dans cela…Après tu donnes à voir certains outils seulement non ? Du coup, le spécifier ?  Travailler les formulations peut-être encore un peu pour chacun ? A discuter avec Thibault, MHJ et JMM?  Et ceux qui portent les ressources.</a:t>
            </a:r>
            <a:endParaRPr lang="fr-FR" dirty="0"/>
          </a:p>
        </p:txBody>
      </p:sp>
      <p:sp>
        <p:nvSpPr>
          <p:cNvPr id="4" name="Espace réservé du numéro de diapositive 3"/>
          <p:cNvSpPr>
            <a:spLocks noGrp="1"/>
          </p:cNvSpPr>
          <p:nvPr>
            <p:ph type="sldNum" sz="quarter" idx="10"/>
          </p:nvPr>
        </p:nvSpPr>
        <p:spPr/>
        <p:txBody>
          <a:bodyPr/>
          <a:lstStyle/>
          <a:p>
            <a:fld id="{D2B4F4CF-FAEB-F84E-827F-8CBAAD07FC0E}" type="slidenum">
              <a:rPr lang="fr-FR" smtClean="0"/>
              <a:t>2</a:t>
            </a:fld>
            <a:endParaRPr lang="fr-FR"/>
          </a:p>
        </p:txBody>
      </p:sp>
    </p:spTree>
    <p:extLst>
      <p:ext uri="{BB962C8B-B14F-4D97-AF65-F5344CB8AC3E}">
        <p14:creationId xmlns:p14="http://schemas.microsoft.com/office/powerpoint/2010/main" val="75752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ndParaRPr>
          </a:p>
        </p:txBody>
      </p:sp>
      <p:sp>
        <p:nvSpPr>
          <p:cNvPr id="2048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85817" indent="-263776" eaLnBrk="0" hangingPunct="0">
              <a:defRPr sz="2200">
                <a:solidFill>
                  <a:schemeClr val="tx1"/>
                </a:solidFill>
                <a:latin typeface="Arial" charset="0"/>
                <a:ea typeface="ＭＳ Ｐゴシック" charset="0"/>
              </a:defRPr>
            </a:lvl2pPr>
            <a:lvl3pPr marL="1055103" indent="-211021" eaLnBrk="0" hangingPunct="0">
              <a:defRPr sz="2200">
                <a:solidFill>
                  <a:schemeClr val="tx1"/>
                </a:solidFill>
                <a:latin typeface="Arial" charset="0"/>
                <a:ea typeface="ＭＳ Ｐゴシック" charset="0"/>
              </a:defRPr>
            </a:lvl3pPr>
            <a:lvl4pPr marL="1477145" indent="-211021" eaLnBrk="0" hangingPunct="0">
              <a:defRPr sz="2200">
                <a:solidFill>
                  <a:schemeClr val="tx1"/>
                </a:solidFill>
                <a:latin typeface="Arial" charset="0"/>
                <a:ea typeface="ＭＳ Ｐゴシック" charset="0"/>
              </a:defRPr>
            </a:lvl4pPr>
            <a:lvl5pPr marL="1899186" indent="-211021" eaLnBrk="0" hangingPunct="0">
              <a:defRPr sz="2200">
                <a:solidFill>
                  <a:schemeClr val="tx1"/>
                </a:solidFill>
                <a:latin typeface="Arial" charset="0"/>
                <a:ea typeface="ＭＳ Ｐゴシック" charset="0"/>
              </a:defRPr>
            </a:lvl5pPr>
            <a:lvl6pPr marL="2321227" indent="-211021" eaLnBrk="0" fontAlgn="base" hangingPunct="0">
              <a:spcBef>
                <a:spcPct val="0"/>
              </a:spcBef>
              <a:spcAft>
                <a:spcPct val="0"/>
              </a:spcAft>
              <a:defRPr sz="2200">
                <a:solidFill>
                  <a:schemeClr val="tx1"/>
                </a:solidFill>
                <a:latin typeface="Arial" charset="0"/>
                <a:ea typeface="ＭＳ Ｐゴシック" charset="0"/>
              </a:defRPr>
            </a:lvl6pPr>
            <a:lvl7pPr marL="2743269" indent="-211021" eaLnBrk="0" fontAlgn="base" hangingPunct="0">
              <a:spcBef>
                <a:spcPct val="0"/>
              </a:spcBef>
              <a:spcAft>
                <a:spcPct val="0"/>
              </a:spcAft>
              <a:defRPr sz="2200">
                <a:solidFill>
                  <a:schemeClr val="tx1"/>
                </a:solidFill>
                <a:latin typeface="Arial" charset="0"/>
                <a:ea typeface="ＭＳ Ｐゴシック" charset="0"/>
              </a:defRPr>
            </a:lvl7pPr>
            <a:lvl8pPr marL="3165310" indent="-211021" eaLnBrk="0" fontAlgn="base" hangingPunct="0">
              <a:spcBef>
                <a:spcPct val="0"/>
              </a:spcBef>
              <a:spcAft>
                <a:spcPct val="0"/>
              </a:spcAft>
              <a:defRPr sz="2200">
                <a:solidFill>
                  <a:schemeClr val="tx1"/>
                </a:solidFill>
                <a:latin typeface="Arial" charset="0"/>
                <a:ea typeface="ＭＳ Ｐゴシック" charset="0"/>
              </a:defRPr>
            </a:lvl8pPr>
            <a:lvl9pPr marL="3587351" indent="-211021"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5C6DCC18-34A1-E642-AD7E-60C16B354964}" type="slidenum">
              <a:rPr lang="fr-FR" sz="1200"/>
              <a:pPr eaLnBrk="1" hangingPunct="1"/>
              <a:t>7</a:t>
            </a:fld>
            <a:endParaRPr lang="fr-FR" sz="1200"/>
          </a:p>
        </p:txBody>
      </p:sp>
    </p:spTree>
    <p:extLst>
      <p:ext uri="{BB962C8B-B14F-4D97-AF65-F5344CB8AC3E}">
        <p14:creationId xmlns:p14="http://schemas.microsoft.com/office/powerpoint/2010/main" val="45754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85817" indent="-263776" eaLnBrk="0" hangingPunct="0">
              <a:defRPr sz="2200">
                <a:solidFill>
                  <a:schemeClr val="tx1"/>
                </a:solidFill>
                <a:latin typeface="Arial" charset="0"/>
                <a:ea typeface="ＭＳ Ｐゴシック" charset="0"/>
              </a:defRPr>
            </a:lvl2pPr>
            <a:lvl3pPr marL="1055103" indent="-211021" eaLnBrk="0" hangingPunct="0">
              <a:defRPr sz="2200">
                <a:solidFill>
                  <a:schemeClr val="tx1"/>
                </a:solidFill>
                <a:latin typeface="Arial" charset="0"/>
                <a:ea typeface="ＭＳ Ｐゴシック" charset="0"/>
              </a:defRPr>
            </a:lvl3pPr>
            <a:lvl4pPr marL="1477145" indent="-211021" eaLnBrk="0" hangingPunct="0">
              <a:defRPr sz="2200">
                <a:solidFill>
                  <a:schemeClr val="tx1"/>
                </a:solidFill>
                <a:latin typeface="Arial" charset="0"/>
                <a:ea typeface="ＭＳ Ｐゴシック" charset="0"/>
              </a:defRPr>
            </a:lvl4pPr>
            <a:lvl5pPr marL="1899186" indent="-211021" eaLnBrk="0" hangingPunct="0">
              <a:defRPr sz="2200">
                <a:solidFill>
                  <a:schemeClr val="tx1"/>
                </a:solidFill>
                <a:latin typeface="Arial" charset="0"/>
                <a:ea typeface="ＭＳ Ｐゴシック" charset="0"/>
              </a:defRPr>
            </a:lvl5pPr>
            <a:lvl6pPr marL="2321227" indent="-211021" eaLnBrk="0" fontAlgn="base" hangingPunct="0">
              <a:spcBef>
                <a:spcPct val="0"/>
              </a:spcBef>
              <a:spcAft>
                <a:spcPct val="0"/>
              </a:spcAft>
              <a:defRPr sz="2200">
                <a:solidFill>
                  <a:schemeClr val="tx1"/>
                </a:solidFill>
                <a:latin typeface="Arial" charset="0"/>
                <a:ea typeface="ＭＳ Ｐゴシック" charset="0"/>
              </a:defRPr>
            </a:lvl6pPr>
            <a:lvl7pPr marL="2743269" indent="-211021" eaLnBrk="0" fontAlgn="base" hangingPunct="0">
              <a:spcBef>
                <a:spcPct val="0"/>
              </a:spcBef>
              <a:spcAft>
                <a:spcPct val="0"/>
              </a:spcAft>
              <a:defRPr sz="2200">
                <a:solidFill>
                  <a:schemeClr val="tx1"/>
                </a:solidFill>
                <a:latin typeface="Arial" charset="0"/>
                <a:ea typeface="ＭＳ Ｐゴシック" charset="0"/>
              </a:defRPr>
            </a:lvl7pPr>
            <a:lvl8pPr marL="3165310" indent="-211021" eaLnBrk="0" fontAlgn="base" hangingPunct="0">
              <a:spcBef>
                <a:spcPct val="0"/>
              </a:spcBef>
              <a:spcAft>
                <a:spcPct val="0"/>
              </a:spcAft>
              <a:defRPr sz="2200">
                <a:solidFill>
                  <a:schemeClr val="tx1"/>
                </a:solidFill>
                <a:latin typeface="Arial" charset="0"/>
                <a:ea typeface="ＭＳ Ｐゴシック" charset="0"/>
              </a:defRPr>
            </a:lvl8pPr>
            <a:lvl9pPr marL="3587351" indent="-211021"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C9932296-E7E9-C642-8E74-FCEF6802A867}" type="slidenum">
              <a:rPr lang="fr-FR" sz="1200">
                <a:ea typeface="ヒラギノ角ゴ Pro W3" charset="0"/>
                <a:cs typeface="ヒラギノ角ゴ Pro W3" charset="0"/>
              </a:rPr>
              <a:pPr eaLnBrk="1" hangingPunct="1"/>
              <a:t>8</a:t>
            </a:fld>
            <a:endParaRPr lang="fr-FR" sz="1200">
              <a:ea typeface="ヒラギノ角ゴ Pro W3" charset="0"/>
              <a:cs typeface="ヒラギノ角ゴ Pro W3"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atin typeface="Arial" charset="0"/>
              </a:rPr>
              <a:t>Économies d’échelle, apprentissages, le dvpt de technologies complémentaires, </a:t>
            </a:r>
          </a:p>
          <a:p>
            <a:r>
              <a:rPr lang="fr-FR">
                <a:latin typeface="Arial" charset="0"/>
              </a:rPr>
              <a:t>Économie évolutioniste</a:t>
            </a:r>
          </a:p>
        </p:txBody>
      </p:sp>
    </p:spTree>
    <p:extLst>
      <p:ext uri="{BB962C8B-B14F-4D97-AF65-F5344CB8AC3E}">
        <p14:creationId xmlns:p14="http://schemas.microsoft.com/office/powerpoint/2010/main" val="163486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Calibri" charset="0"/>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85817" indent="-263776" eaLnBrk="0" hangingPunct="0">
              <a:defRPr sz="2200">
                <a:solidFill>
                  <a:schemeClr val="tx1"/>
                </a:solidFill>
                <a:latin typeface="Arial" charset="0"/>
                <a:ea typeface="ＭＳ Ｐゴシック" charset="0"/>
              </a:defRPr>
            </a:lvl2pPr>
            <a:lvl3pPr marL="1055103" indent="-211021" eaLnBrk="0" hangingPunct="0">
              <a:defRPr sz="2200">
                <a:solidFill>
                  <a:schemeClr val="tx1"/>
                </a:solidFill>
                <a:latin typeface="Arial" charset="0"/>
                <a:ea typeface="ＭＳ Ｐゴシック" charset="0"/>
              </a:defRPr>
            </a:lvl3pPr>
            <a:lvl4pPr marL="1477145" indent="-211021" eaLnBrk="0" hangingPunct="0">
              <a:defRPr sz="2200">
                <a:solidFill>
                  <a:schemeClr val="tx1"/>
                </a:solidFill>
                <a:latin typeface="Arial" charset="0"/>
                <a:ea typeface="ＭＳ Ｐゴシック" charset="0"/>
              </a:defRPr>
            </a:lvl4pPr>
            <a:lvl5pPr marL="1899186" indent="-211021" eaLnBrk="0" hangingPunct="0">
              <a:defRPr sz="2200">
                <a:solidFill>
                  <a:schemeClr val="tx1"/>
                </a:solidFill>
                <a:latin typeface="Arial" charset="0"/>
                <a:ea typeface="ＭＳ Ｐゴシック" charset="0"/>
              </a:defRPr>
            </a:lvl5pPr>
            <a:lvl6pPr marL="2321227" indent="-211021" eaLnBrk="0" fontAlgn="base" hangingPunct="0">
              <a:spcBef>
                <a:spcPct val="0"/>
              </a:spcBef>
              <a:spcAft>
                <a:spcPct val="0"/>
              </a:spcAft>
              <a:defRPr sz="2200">
                <a:solidFill>
                  <a:schemeClr val="tx1"/>
                </a:solidFill>
                <a:latin typeface="Arial" charset="0"/>
                <a:ea typeface="ＭＳ Ｐゴシック" charset="0"/>
              </a:defRPr>
            </a:lvl6pPr>
            <a:lvl7pPr marL="2743269" indent="-211021" eaLnBrk="0" fontAlgn="base" hangingPunct="0">
              <a:spcBef>
                <a:spcPct val="0"/>
              </a:spcBef>
              <a:spcAft>
                <a:spcPct val="0"/>
              </a:spcAft>
              <a:defRPr sz="2200">
                <a:solidFill>
                  <a:schemeClr val="tx1"/>
                </a:solidFill>
                <a:latin typeface="Arial" charset="0"/>
                <a:ea typeface="ＭＳ Ｐゴシック" charset="0"/>
              </a:defRPr>
            </a:lvl7pPr>
            <a:lvl8pPr marL="3165310" indent="-211021" eaLnBrk="0" fontAlgn="base" hangingPunct="0">
              <a:spcBef>
                <a:spcPct val="0"/>
              </a:spcBef>
              <a:spcAft>
                <a:spcPct val="0"/>
              </a:spcAft>
              <a:defRPr sz="2200">
                <a:solidFill>
                  <a:schemeClr val="tx1"/>
                </a:solidFill>
                <a:latin typeface="Arial" charset="0"/>
                <a:ea typeface="ＭＳ Ｐゴシック" charset="0"/>
              </a:defRPr>
            </a:lvl8pPr>
            <a:lvl9pPr marL="3587351" indent="-211021"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0CA52651-9B58-774B-8C3C-C8565D9CED43}" type="slidenum">
              <a:rPr lang="fr-FR" sz="1200"/>
              <a:pPr eaLnBrk="1" hangingPunct="1"/>
              <a:t>9</a:t>
            </a:fld>
            <a:endParaRPr lang="fr-FR" sz="1200"/>
          </a:p>
        </p:txBody>
      </p:sp>
    </p:spTree>
    <p:extLst>
      <p:ext uri="{BB962C8B-B14F-4D97-AF65-F5344CB8AC3E}">
        <p14:creationId xmlns:p14="http://schemas.microsoft.com/office/powerpoint/2010/main" val="247215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85817" indent="-263776" eaLnBrk="0" hangingPunct="0">
              <a:defRPr sz="2200">
                <a:solidFill>
                  <a:schemeClr val="tx1"/>
                </a:solidFill>
                <a:latin typeface="Arial" charset="0"/>
                <a:ea typeface="ＭＳ Ｐゴシック" charset="0"/>
              </a:defRPr>
            </a:lvl2pPr>
            <a:lvl3pPr marL="1055103" indent="-211021" eaLnBrk="0" hangingPunct="0">
              <a:defRPr sz="2200">
                <a:solidFill>
                  <a:schemeClr val="tx1"/>
                </a:solidFill>
                <a:latin typeface="Arial" charset="0"/>
                <a:ea typeface="ＭＳ Ｐゴシック" charset="0"/>
              </a:defRPr>
            </a:lvl3pPr>
            <a:lvl4pPr marL="1477145" indent="-211021" eaLnBrk="0" hangingPunct="0">
              <a:defRPr sz="2200">
                <a:solidFill>
                  <a:schemeClr val="tx1"/>
                </a:solidFill>
                <a:latin typeface="Arial" charset="0"/>
                <a:ea typeface="ＭＳ Ｐゴシック" charset="0"/>
              </a:defRPr>
            </a:lvl4pPr>
            <a:lvl5pPr marL="1899186" indent="-211021" eaLnBrk="0" hangingPunct="0">
              <a:defRPr sz="2200">
                <a:solidFill>
                  <a:schemeClr val="tx1"/>
                </a:solidFill>
                <a:latin typeface="Arial" charset="0"/>
                <a:ea typeface="ＭＳ Ｐゴシック" charset="0"/>
              </a:defRPr>
            </a:lvl5pPr>
            <a:lvl6pPr marL="2321227" indent="-211021" eaLnBrk="0" fontAlgn="base" hangingPunct="0">
              <a:spcBef>
                <a:spcPct val="0"/>
              </a:spcBef>
              <a:spcAft>
                <a:spcPct val="0"/>
              </a:spcAft>
              <a:defRPr sz="2200">
                <a:solidFill>
                  <a:schemeClr val="tx1"/>
                </a:solidFill>
                <a:latin typeface="Arial" charset="0"/>
                <a:ea typeface="ＭＳ Ｐゴシック" charset="0"/>
              </a:defRPr>
            </a:lvl6pPr>
            <a:lvl7pPr marL="2743269" indent="-211021" eaLnBrk="0" fontAlgn="base" hangingPunct="0">
              <a:spcBef>
                <a:spcPct val="0"/>
              </a:spcBef>
              <a:spcAft>
                <a:spcPct val="0"/>
              </a:spcAft>
              <a:defRPr sz="2200">
                <a:solidFill>
                  <a:schemeClr val="tx1"/>
                </a:solidFill>
                <a:latin typeface="Arial" charset="0"/>
                <a:ea typeface="ＭＳ Ｐゴシック" charset="0"/>
              </a:defRPr>
            </a:lvl7pPr>
            <a:lvl8pPr marL="3165310" indent="-211021" eaLnBrk="0" fontAlgn="base" hangingPunct="0">
              <a:spcBef>
                <a:spcPct val="0"/>
              </a:spcBef>
              <a:spcAft>
                <a:spcPct val="0"/>
              </a:spcAft>
              <a:defRPr sz="2200">
                <a:solidFill>
                  <a:schemeClr val="tx1"/>
                </a:solidFill>
                <a:latin typeface="Arial" charset="0"/>
                <a:ea typeface="ＭＳ Ｐゴシック" charset="0"/>
              </a:defRPr>
            </a:lvl8pPr>
            <a:lvl9pPr marL="3587351" indent="-211021"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C4613F71-A40D-ED43-85A4-B8C7E8613849}" type="slidenum">
              <a:rPr lang="fr-FR" sz="1200">
                <a:latin typeface="Calibri" charset="0"/>
              </a:rPr>
              <a:pPr eaLnBrk="1" hangingPunct="1"/>
              <a:t>11</a:t>
            </a:fld>
            <a:endParaRPr lang="fr-FR" sz="1200">
              <a:latin typeface="Calibri" charset="0"/>
            </a:endParaRPr>
          </a:p>
        </p:txBody>
      </p:sp>
    </p:spTree>
    <p:extLst>
      <p:ext uri="{BB962C8B-B14F-4D97-AF65-F5344CB8AC3E}">
        <p14:creationId xmlns:p14="http://schemas.microsoft.com/office/powerpoint/2010/main" val="32025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B4F4CF-FAEB-F84E-827F-8CBAAD07FC0E}" type="slidenum">
              <a:rPr lang="fr-FR" smtClean="0"/>
              <a:t>18</a:t>
            </a:fld>
            <a:endParaRPr lang="fr-FR"/>
          </a:p>
        </p:txBody>
      </p:sp>
    </p:spTree>
    <p:extLst>
      <p:ext uri="{BB962C8B-B14F-4D97-AF65-F5344CB8AC3E}">
        <p14:creationId xmlns:p14="http://schemas.microsoft.com/office/powerpoint/2010/main" val="3627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75877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81985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045074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14_Titre et contenu">
    <p:spTree>
      <p:nvGrpSpPr>
        <p:cNvPr id="1" name=""/>
        <p:cNvGrpSpPr/>
        <p:nvPr/>
      </p:nvGrpSpPr>
      <p:grpSpPr>
        <a:xfrm>
          <a:off x="0" y="0"/>
          <a:ext cx="0" cy="0"/>
          <a:chOff x="0" y="0"/>
          <a:chExt cx="0" cy="0"/>
        </a:xfrm>
      </p:grpSpPr>
      <p:sp>
        <p:nvSpPr>
          <p:cNvPr id="3" name="ZoneTexte 2"/>
          <p:cNvSpPr txBox="1"/>
          <p:nvPr userDrawn="1"/>
        </p:nvSpPr>
        <p:spPr>
          <a:xfrm>
            <a:off x="-9525" y="6472238"/>
            <a:ext cx="9153525" cy="369887"/>
          </a:xfrm>
          <a:prstGeom prst="rect">
            <a:avLst/>
          </a:prstGeom>
          <a:solidFill>
            <a:schemeClr val="accent3">
              <a:lumMod val="60000"/>
              <a:lumOff val="40000"/>
            </a:schemeClr>
          </a:solidFill>
        </p:spPr>
        <p:txBody>
          <a:bodyPr>
            <a:spAutoFit/>
          </a:bodyPr>
          <a:lstStyle/>
          <a:p>
            <a:pPr fontAlgn="auto">
              <a:spcBef>
                <a:spcPts val="0"/>
              </a:spcBef>
              <a:spcAft>
                <a:spcPts val="0"/>
              </a:spcAft>
              <a:defRPr/>
            </a:pPr>
            <a:endParaRPr lang="fr-FR" dirty="0">
              <a:latin typeface="+mn-lt"/>
              <a:ea typeface="+mn-ea"/>
              <a:cs typeface="+mn-cs"/>
            </a:endParaRPr>
          </a:p>
        </p:txBody>
      </p:sp>
      <p:pic>
        <p:nvPicPr>
          <p:cNvPr id="4" name="Image 1" descr="logotype-INRA-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0613" y="6237288"/>
            <a:ext cx="1541462"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31838"/>
            <a:ext cx="8229600" cy="1143000"/>
          </a:xfrm>
          <a:prstGeom prst="rect">
            <a:avLst/>
          </a:prstGeom>
        </p:spPr>
        <p:txBody>
          <a:bodyPr/>
          <a:lstStyle/>
          <a:p>
            <a:r>
              <a:rPr lang="fr-FR" smtClean="0"/>
              <a:t>Cliquez et modifiez le titre</a:t>
            </a:r>
            <a:endParaRPr lang="fr-FR"/>
          </a:p>
        </p:txBody>
      </p:sp>
    </p:spTree>
    <p:extLst>
      <p:ext uri="{BB962C8B-B14F-4D97-AF65-F5344CB8AC3E}">
        <p14:creationId xmlns:p14="http://schemas.microsoft.com/office/powerpoint/2010/main" val="164640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48416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285158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759C0A-A7FD-3B4F-A89B-82FAD6199411}" type="datetimeFigureOut">
              <a:rPr lang="fr-FR" smtClean="0"/>
              <a:t>29/05/2020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91806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759C0A-A7FD-3B4F-A89B-82FAD6199411}" type="datetimeFigureOut">
              <a:rPr lang="fr-FR" smtClean="0"/>
              <a:t>29/05/2020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7686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C759C0A-A7FD-3B4F-A89B-82FAD6199411}" type="datetimeFigureOut">
              <a:rPr lang="fr-FR" smtClean="0"/>
              <a:t>29/05/2020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42723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759C0A-A7FD-3B4F-A89B-82FAD6199411}" type="datetimeFigureOut">
              <a:rPr lang="fr-FR" smtClean="0"/>
              <a:t>29/05/2020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0736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759C0A-A7FD-3B4F-A89B-82FAD6199411}" type="datetimeFigureOut">
              <a:rPr lang="fr-FR" smtClean="0"/>
              <a:t>29/05/2020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16330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759C0A-A7FD-3B4F-A89B-82FAD6199411}" type="datetimeFigureOut">
              <a:rPr lang="fr-FR" smtClean="0"/>
              <a:t>29/05/2020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206982-1E27-CA45-9D9B-75643EC586F9}" type="slidenum">
              <a:rPr lang="fr-FR" smtClean="0"/>
              <a:t>‹N°›</a:t>
            </a:fld>
            <a:endParaRPr lang="fr-FR"/>
          </a:p>
        </p:txBody>
      </p:sp>
    </p:spTree>
    <p:extLst>
      <p:ext uri="{BB962C8B-B14F-4D97-AF65-F5344CB8AC3E}">
        <p14:creationId xmlns:p14="http://schemas.microsoft.com/office/powerpoint/2010/main" val="403861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9C0A-A7FD-3B4F-A89B-82FAD6199411}" type="datetimeFigureOut">
              <a:rPr lang="fr-FR" smtClean="0"/>
              <a:t>29/05/2020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6982-1E27-CA45-9D9B-75643EC586F9}" type="slidenum">
              <a:rPr lang="fr-FR" smtClean="0"/>
              <a:t>‹N°›</a:t>
            </a:fld>
            <a:endParaRPr lang="fr-FR"/>
          </a:p>
        </p:txBody>
      </p:sp>
      <p:sp>
        <p:nvSpPr>
          <p:cNvPr id="12" name="Rectangle 11"/>
          <p:cNvSpPr/>
          <p:nvPr userDrawn="1"/>
        </p:nvSpPr>
        <p:spPr>
          <a:xfrm>
            <a:off x="0" y="6362700"/>
            <a:ext cx="9144000"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5"/>
          </a:p>
        </p:txBody>
      </p:sp>
      <p:pic>
        <p:nvPicPr>
          <p:cNvPr id="13" name="Image 1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67059" y="6431572"/>
            <a:ext cx="875941" cy="359066"/>
          </a:xfrm>
          <a:prstGeom prst="rect">
            <a:avLst/>
          </a:prstGeom>
        </p:spPr>
      </p:pic>
      <p:pic>
        <p:nvPicPr>
          <p:cNvPr id="14" name="Image 13"/>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252305" y="6356153"/>
            <a:ext cx="1361937" cy="509904"/>
          </a:xfrm>
          <a:prstGeom prst="rect">
            <a:avLst/>
          </a:prstGeom>
        </p:spPr>
      </p:pic>
      <p:pic>
        <p:nvPicPr>
          <p:cNvPr id="15" name="Image 14">
            <a:extLst>
              <a:ext uri="{FF2B5EF4-FFF2-40B4-BE49-F238E27FC236}">
                <a16:creationId xmlns:a16="http://schemas.microsoft.com/office/drawing/2014/main" xmlns="" id="{842D7844-954A-9C4E-BA4A-B41A33A69029}"/>
              </a:ext>
            </a:extLst>
          </p:cNvPr>
          <p:cNvPicPr>
            <a:picLocks noChangeAspect="1"/>
          </p:cNvPicPr>
          <p:nvPr userDrawn="1"/>
        </p:nvPicPr>
        <p:blipFill rotWithShape="1">
          <a:blip r:embed="rId16" cstate="screen">
            <a:duotone>
              <a:prstClr val="black"/>
              <a:schemeClr val="bg1">
                <a:tint val="45000"/>
                <a:satMod val="400000"/>
              </a:schemeClr>
            </a:duotone>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a:ext>
            </a:extLst>
          </a:blip>
          <a:srcRect/>
          <a:stretch/>
        </p:blipFill>
        <p:spPr>
          <a:xfrm>
            <a:off x="2640997" y="6485454"/>
            <a:ext cx="1590876" cy="314802"/>
          </a:xfrm>
          <a:prstGeom prst="rect">
            <a:avLst/>
          </a:prstGeom>
        </p:spPr>
      </p:pic>
      <p:sp>
        <p:nvSpPr>
          <p:cNvPr id="16" name="Espace réservé du numéro de diapositive 4"/>
          <p:cNvSpPr txBox="1">
            <a:spLocks/>
          </p:cNvSpPr>
          <p:nvPr userDrawn="1"/>
        </p:nvSpPr>
        <p:spPr>
          <a:xfrm>
            <a:off x="6553200" y="642854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7318D1-302E-8043-A935-5B10D8430C42}" type="slidenum">
              <a:rPr lang="fr-FR" smtClean="0"/>
              <a:pPr/>
              <a:t>‹N°›</a:t>
            </a:fld>
            <a:endParaRPr lang="fr-FR" dirty="0"/>
          </a:p>
        </p:txBody>
      </p:sp>
      <p:sp>
        <p:nvSpPr>
          <p:cNvPr id="17" name="ZoneTexte 16"/>
          <p:cNvSpPr txBox="1"/>
          <p:nvPr userDrawn="1"/>
        </p:nvSpPr>
        <p:spPr>
          <a:xfrm>
            <a:off x="4493394" y="6472606"/>
            <a:ext cx="3205212" cy="276999"/>
          </a:xfrm>
          <a:prstGeom prst="rect">
            <a:avLst/>
          </a:prstGeom>
          <a:noFill/>
        </p:spPr>
        <p:txBody>
          <a:bodyPr wrap="square" rtlCol="0">
            <a:spAutoFit/>
          </a:bodyPr>
          <a:lstStyle/>
          <a:p>
            <a:pPr algn="ctr"/>
            <a:r>
              <a:rPr lang="fr-FR" sz="1200" i="1" dirty="0" err="1" smtClean="0">
                <a:solidFill>
                  <a:schemeClr val="bg1"/>
                </a:solidFill>
              </a:rPr>
              <a:t>Webinaire</a:t>
            </a:r>
            <a:r>
              <a:rPr lang="fr-FR" sz="1200" i="1" dirty="0" smtClean="0">
                <a:solidFill>
                  <a:schemeClr val="bg1"/>
                </a:solidFill>
              </a:rPr>
              <a:t> IDEAS 28 mai 2020</a:t>
            </a:r>
            <a:endParaRPr lang="fr-FR" sz="1200" i="1" dirty="0">
              <a:solidFill>
                <a:schemeClr val="bg1"/>
              </a:solidFill>
            </a:endParaRPr>
          </a:p>
        </p:txBody>
      </p:sp>
    </p:spTree>
    <p:extLst>
      <p:ext uri="{BB962C8B-B14F-4D97-AF65-F5344CB8AC3E}">
        <p14:creationId xmlns:p14="http://schemas.microsoft.com/office/powerpoint/2010/main" val="355216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nstitut.inra.fr/Missions/Eclairer-decisions/Etudes/Toutes-les-actualites/Diversification-des-cultur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a:ext>
            </a:extLst>
          </a:blip>
          <a:srcRect t="6230" r="4104"/>
          <a:stretch/>
        </p:blipFill>
        <p:spPr>
          <a:xfrm>
            <a:off x="426783" y="-21265"/>
            <a:ext cx="8738482" cy="5658666"/>
          </a:xfrm>
          <a:prstGeom prst="rect">
            <a:avLst/>
          </a:prstGeom>
        </p:spPr>
      </p:pic>
      <p:pic>
        <p:nvPicPr>
          <p:cNvPr id="8" name="Image 7"/>
          <p:cNvPicPr>
            <a:picLocks noChangeAspect="1"/>
          </p:cNvPicPr>
          <p:nvPr/>
        </p:nvPicPr>
        <p:blipFill rotWithShape="1">
          <a:blip r:embed="rId3"/>
          <a:srcRect l="6408" r="941" b="9490"/>
          <a:stretch/>
        </p:blipFill>
        <p:spPr>
          <a:xfrm>
            <a:off x="1" y="0"/>
            <a:ext cx="9154632" cy="6858000"/>
          </a:xfrm>
          <a:prstGeom prst="rect">
            <a:avLst/>
          </a:prstGeom>
        </p:spPr>
      </p:pic>
      <p:sp>
        <p:nvSpPr>
          <p:cNvPr id="3" name="Rectangle 2"/>
          <p:cNvSpPr/>
          <p:nvPr/>
        </p:nvSpPr>
        <p:spPr>
          <a:xfrm>
            <a:off x="110126" y="4569159"/>
            <a:ext cx="5416131" cy="769881"/>
          </a:xfrm>
          <a:prstGeom prst="rect">
            <a:avLst/>
          </a:prstGeom>
          <a:noFill/>
        </p:spPr>
        <p:txBody>
          <a:bodyPr wrap="square" lIns="58652" tIns="29326" rIns="58652" bIns="29326">
            <a:spAutoFit/>
          </a:bodyPr>
          <a:lstStyle/>
          <a:p>
            <a:r>
              <a:rPr lang="fr-FR" sz="2309" b="1" dirty="0" smtClean="0">
                <a:ln w="0"/>
                <a:solidFill>
                  <a:srgbClr val="FFC000"/>
                </a:solidFill>
                <a:latin typeface="Franklin Gothic Book" panose="020B0503020102020204" pitchFamily="34" charset="0"/>
                <a:ea typeface="Gadugi" panose="020B0502040204020203" pitchFamily="34" charset="0"/>
              </a:rPr>
              <a:t>LE DIAGNOSTIC SOCIOTECHNIQUE POUR INITIER UN PROCESUS D’INNOVATION</a:t>
            </a:r>
            <a:endParaRPr lang="fr-FR" sz="2309" b="1" dirty="0">
              <a:ln w="0"/>
              <a:solidFill>
                <a:srgbClr val="FFC000"/>
              </a:solidFill>
              <a:latin typeface="Franklin Gothic Book" panose="020B0503020102020204" pitchFamily="34" charset="0"/>
              <a:ea typeface="Gadugi" panose="020B0502040204020203" pitchFamily="34" charset="0"/>
            </a:endParaRPr>
          </a:p>
        </p:txBody>
      </p:sp>
      <p:sp>
        <p:nvSpPr>
          <p:cNvPr id="4" name="Rectangle 3"/>
          <p:cNvSpPr/>
          <p:nvPr/>
        </p:nvSpPr>
        <p:spPr>
          <a:xfrm>
            <a:off x="110126" y="5370857"/>
            <a:ext cx="2990010" cy="414553"/>
          </a:xfrm>
          <a:prstGeom prst="rect">
            <a:avLst/>
          </a:prstGeom>
          <a:noFill/>
        </p:spPr>
        <p:txBody>
          <a:bodyPr wrap="square" lIns="58652" tIns="29326" rIns="58652" bIns="29326">
            <a:spAutoFit/>
          </a:bodyPr>
          <a:lstStyle/>
          <a:p>
            <a:r>
              <a:rPr lang="fr-FR" sz="2309" b="1" dirty="0" smtClean="0">
                <a:ln w="0"/>
                <a:solidFill>
                  <a:schemeClr val="bg1">
                    <a:lumMod val="85000"/>
                  </a:schemeClr>
                </a:solidFill>
                <a:latin typeface="Franklin Gothic Book" panose="020B0503020102020204" pitchFamily="34" charset="0"/>
                <a:ea typeface="Gadugi" panose="020B0502040204020203" pitchFamily="34" charset="0"/>
              </a:rPr>
              <a:t>Le 28 mai 2020</a:t>
            </a:r>
            <a:endParaRPr lang="fr-FR" sz="2309" b="1" dirty="0">
              <a:ln w="0"/>
              <a:solidFill>
                <a:schemeClr val="bg1">
                  <a:lumMod val="85000"/>
                </a:schemeClr>
              </a:solidFill>
              <a:latin typeface="Franklin Gothic Book" panose="020B0503020102020204" pitchFamily="34" charset="0"/>
              <a:ea typeface="Gadugi" panose="020B0502040204020203" pitchFamily="34" charset="0"/>
            </a:endParaRPr>
          </a:p>
        </p:txBody>
      </p:sp>
      <p:sp>
        <p:nvSpPr>
          <p:cNvPr id="5" name="Rectangle 4"/>
          <p:cNvSpPr/>
          <p:nvPr/>
        </p:nvSpPr>
        <p:spPr>
          <a:xfrm>
            <a:off x="110126" y="5935712"/>
            <a:ext cx="9033874" cy="428557"/>
          </a:xfrm>
          <a:prstGeom prst="rect">
            <a:avLst/>
          </a:prstGeom>
          <a:noFill/>
        </p:spPr>
        <p:txBody>
          <a:bodyPr wrap="square" lIns="58652" tIns="29326" rIns="58652" bIns="29326">
            <a:spAutoFit/>
          </a:bodyPr>
          <a:lstStyle/>
          <a:p>
            <a:r>
              <a:rPr lang="fr-FR" sz="2400" b="1" dirty="0" smtClean="0">
                <a:ln w="0"/>
                <a:solidFill>
                  <a:schemeClr val="bg1">
                    <a:lumMod val="85000"/>
                  </a:schemeClr>
                </a:solidFill>
                <a:latin typeface="Franklin Gothic Book" panose="020B0503020102020204" pitchFamily="34" charset="0"/>
                <a:ea typeface="Gadugi" panose="020B0502040204020203" pitchFamily="34" charset="0"/>
              </a:rPr>
              <a:t>Jean-Marc Meynard</a:t>
            </a:r>
            <a:endParaRPr lang="fr-FR" sz="2400" b="1" dirty="0">
              <a:ln w="0"/>
              <a:solidFill>
                <a:schemeClr val="bg1">
                  <a:lumMod val="85000"/>
                </a:schemeClr>
              </a:solidFill>
              <a:latin typeface="Franklin Gothic Book" panose="020B0503020102020204" pitchFamily="34" charset="0"/>
              <a:ea typeface="Gadugi" panose="020B0502040204020203" pitchFamily="34" charset="0"/>
            </a:endParaRPr>
          </a:p>
        </p:txBody>
      </p:sp>
      <p:sp>
        <p:nvSpPr>
          <p:cNvPr id="2" name="Espace réservé du numéro de diapositive 1"/>
          <p:cNvSpPr>
            <a:spLocks noGrp="1"/>
          </p:cNvSpPr>
          <p:nvPr>
            <p:ph type="sldNum" sz="quarter" idx="12"/>
          </p:nvPr>
        </p:nvSpPr>
        <p:spPr>
          <a:xfrm>
            <a:off x="6553200" y="6356350"/>
            <a:ext cx="2133600" cy="365125"/>
          </a:xfrm>
        </p:spPr>
        <p:txBody>
          <a:bodyPr/>
          <a:lstStyle/>
          <a:p>
            <a:fld id="{907318D1-302E-8043-A935-5B10D8430C42}" type="slidenum">
              <a:rPr lang="fr-FR" smtClean="0"/>
              <a:t>1</a:t>
            </a:fld>
            <a:endParaRPr lang="fr-FR"/>
          </a:p>
        </p:txBody>
      </p:sp>
    </p:spTree>
    <p:extLst>
      <p:ext uri="{BB962C8B-B14F-4D97-AF65-F5344CB8AC3E}">
        <p14:creationId xmlns:p14="http://schemas.microsoft.com/office/powerpoint/2010/main" val="137787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re 1"/>
          <p:cNvSpPr>
            <a:spLocks noGrp="1"/>
          </p:cNvSpPr>
          <p:nvPr>
            <p:ph type="title"/>
          </p:nvPr>
        </p:nvSpPr>
        <p:spPr bwMode="auto">
          <a:xfrm>
            <a:off x="324856" y="115888"/>
            <a:ext cx="8682555" cy="10951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2400" b="1" dirty="0" smtClean="0">
                <a:solidFill>
                  <a:srgbClr val="FFC000"/>
                </a:solidFill>
                <a:latin typeface="Arial" charset="0"/>
              </a:rPr>
              <a:t>Le diagnostic montre  l’importance d’articuler les leviers pour favoriser le changement: </a:t>
            </a:r>
            <a:br>
              <a:rPr lang="fr-FR" sz="2400" b="1" dirty="0" smtClean="0">
                <a:solidFill>
                  <a:srgbClr val="FFC000"/>
                </a:solidFill>
                <a:latin typeface="Arial" charset="0"/>
              </a:rPr>
            </a:br>
            <a:r>
              <a:rPr lang="fr-FR" sz="2000" b="1" dirty="0" smtClean="0">
                <a:solidFill>
                  <a:srgbClr val="FFC000"/>
                </a:solidFill>
                <a:latin typeface="Arial" charset="0"/>
              </a:rPr>
              <a:t>exemple du développement du lin oléagineux dans la filière </a:t>
            </a:r>
            <a:r>
              <a:rPr lang="fr-FR" sz="2000" b="1" dirty="0">
                <a:solidFill>
                  <a:srgbClr val="FFC000"/>
                </a:solidFill>
                <a:latin typeface="Arial" charset="0"/>
              </a:rPr>
              <a:t>Bleu- Blanc Cœur</a:t>
            </a:r>
          </a:p>
        </p:txBody>
      </p:sp>
      <p:sp>
        <p:nvSpPr>
          <p:cNvPr id="28674" name="Espace réservé du contenu 2"/>
          <p:cNvSpPr>
            <a:spLocks noGrp="1"/>
          </p:cNvSpPr>
          <p:nvPr>
            <p:ph idx="1"/>
          </p:nvPr>
        </p:nvSpPr>
        <p:spPr bwMode="auto">
          <a:xfrm>
            <a:off x="-186537" y="1329887"/>
            <a:ext cx="5582627" cy="5133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lvl="1"/>
            <a:r>
              <a:rPr lang="fr-FR" sz="2000" b="1" dirty="0" smtClean="0">
                <a:latin typeface="Arial" charset="0"/>
              </a:rPr>
              <a:t>Une </a:t>
            </a:r>
            <a:r>
              <a:rPr lang="fr-FR" sz="2000" b="1" dirty="0">
                <a:latin typeface="Arial" charset="0"/>
              </a:rPr>
              <a:t>allégation santé sur laquelle repose  la reconnaissance du produit sur le </a:t>
            </a:r>
            <a:r>
              <a:rPr lang="fr-FR" sz="2000" b="1" dirty="0" smtClean="0">
                <a:latin typeface="Arial" charset="0"/>
              </a:rPr>
              <a:t>marché</a:t>
            </a:r>
            <a:r>
              <a:rPr lang="fr-FR" sz="2000" dirty="0" smtClean="0">
                <a:latin typeface="Arial" charset="0"/>
              </a:rPr>
              <a:t>: l’enrichissement </a:t>
            </a:r>
            <a:r>
              <a:rPr lang="fr-FR" sz="2000" dirty="0">
                <a:latin typeface="Arial" charset="0"/>
              </a:rPr>
              <a:t>en acides gras oméga 3 des produits animaux issus d’une alimentation à base de </a:t>
            </a:r>
            <a:r>
              <a:rPr lang="fr-FR" sz="2000" dirty="0" smtClean="0">
                <a:latin typeface="Arial" charset="0"/>
              </a:rPr>
              <a:t>lin. </a:t>
            </a:r>
          </a:p>
          <a:p>
            <a:pPr lvl="1"/>
            <a:r>
              <a:rPr lang="fr-FR" sz="2000" b="1" dirty="0" smtClean="0">
                <a:latin typeface="Arial" charset="0"/>
              </a:rPr>
              <a:t>Des </a:t>
            </a:r>
            <a:r>
              <a:rPr lang="fr-FR" sz="2000" b="1" dirty="0">
                <a:latin typeface="Arial" charset="0"/>
              </a:rPr>
              <a:t>technologies innovantes</a:t>
            </a:r>
            <a:r>
              <a:rPr lang="fr-FR" sz="2000" dirty="0">
                <a:latin typeface="Arial" charset="0"/>
              </a:rPr>
              <a:t>: thermo-extrusion, pour rendre digestibles les graines de lin; des itinéraires techniques pour le lin oléagineux;</a:t>
            </a:r>
          </a:p>
          <a:p>
            <a:pPr lvl="1"/>
            <a:r>
              <a:rPr lang="fr-FR" sz="2000" b="1" dirty="0">
                <a:latin typeface="Arial" charset="0"/>
              </a:rPr>
              <a:t>Une marque adossée à une association d’acteurs de la filière, </a:t>
            </a:r>
            <a:r>
              <a:rPr lang="fr-FR" sz="2000" dirty="0">
                <a:latin typeface="Arial" charset="0"/>
              </a:rPr>
              <a:t>incluant fabriquant d’aliment du bétail, producteurs de lin, collecteurs, éleveurs, distributeurs, professionnels de santé…</a:t>
            </a:r>
          </a:p>
          <a:p>
            <a:pPr lvl="1"/>
            <a:r>
              <a:rPr lang="fr-FR" sz="2000" b="1" dirty="0">
                <a:latin typeface="Arial" charset="0"/>
              </a:rPr>
              <a:t>Un supplément de valeur ajoutée réparti entre les acteurs de la filière.</a:t>
            </a:r>
          </a:p>
        </p:txBody>
      </p:sp>
      <p:pic>
        <p:nvPicPr>
          <p:cNvPr id="2" name="Image 1" descr="2017 champ lin fleur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090" y="2103516"/>
            <a:ext cx="4457474" cy="3343106"/>
          </a:xfrm>
          <a:prstGeom prst="rect">
            <a:avLst/>
          </a:prstGeom>
        </p:spPr>
      </p:pic>
      <p:sp>
        <p:nvSpPr>
          <p:cNvPr id="3" name="ZoneTexte 2"/>
          <p:cNvSpPr txBox="1"/>
          <p:nvPr/>
        </p:nvSpPr>
        <p:spPr>
          <a:xfrm>
            <a:off x="206726" y="6320679"/>
            <a:ext cx="8937273" cy="461665"/>
          </a:xfrm>
          <a:prstGeom prst="rect">
            <a:avLst/>
          </a:prstGeom>
          <a:noFill/>
        </p:spPr>
        <p:txBody>
          <a:bodyPr wrap="square" rtlCol="0">
            <a:spAutoFit/>
          </a:bodyPr>
          <a:lstStyle/>
          <a:p>
            <a:r>
              <a:rPr lang="fr-FR" sz="2400" b="1" dirty="0">
                <a:solidFill>
                  <a:srgbClr val="FFC000"/>
                </a:solidFill>
                <a:latin typeface="Arial" charset="0"/>
              </a:rPr>
              <a:t>De nombreux  acteurs à mobiliser de manière coordonnée: </a:t>
            </a:r>
            <a:endParaRPr lang="fr-FR" sz="2400" dirty="0"/>
          </a:p>
        </p:txBody>
      </p:sp>
    </p:spTree>
    <p:extLst>
      <p:ext uri="{BB962C8B-B14F-4D97-AF65-F5344CB8AC3E}">
        <p14:creationId xmlns:p14="http://schemas.microsoft.com/office/powerpoint/2010/main" val="184278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oneTexte 3"/>
          <p:cNvSpPr txBox="1">
            <a:spLocks noChangeArrowheads="1"/>
          </p:cNvSpPr>
          <p:nvPr/>
        </p:nvSpPr>
        <p:spPr bwMode="auto">
          <a:xfrm>
            <a:off x="323850" y="146050"/>
            <a:ext cx="8640763" cy="138499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000" b="1" dirty="0" smtClean="0">
                <a:solidFill>
                  <a:srgbClr val="FFC000"/>
                </a:solidFill>
                <a:cs typeface="Arial" charset="0"/>
              </a:rPr>
              <a:t>Le diagnostic sociotechnique permet  d’identifier les enjeux d’innovation, et les partenaires avec lesquels innover : </a:t>
            </a:r>
            <a:r>
              <a:rPr lang="en-US" sz="2000" dirty="0" err="1">
                <a:solidFill>
                  <a:srgbClr val="FFC000"/>
                </a:solidFill>
              </a:rPr>
              <a:t>Exemple</a:t>
            </a:r>
            <a:r>
              <a:rPr lang="en-US" sz="2000" dirty="0">
                <a:solidFill>
                  <a:srgbClr val="FFC000"/>
                </a:solidFill>
              </a:rPr>
              <a:t> </a:t>
            </a:r>
            <a:r>
              <a:rPr lang="en-US" sz="2000" dirty="0" err="1">
                <a:solidFill>
                  <a:srgbClr val="FFC000"/>
                </a:solidFill>
              </a:rPr>
              <a:t>d’une</a:t>
            </a:r>
            <a:r>
              <a:rPr lang="en-US" sz="2000" dirty="0">
                <a:solidFill>
                  <a:srgbClr val="FFC000"/>
                </a:solidFill>
              </a:rPr>
              <a:t> </a:t>
            </a:r>
            <a:r>
              <a:rPr lang="en-US" sz="2000" dirty="0" err="1">
                <a:solidFill>
                  <a:srgbClr val="FFC000"/>
                </a:solidFill>
              </a:rPr>
              <a:t>coopérative</a:t>
            </a:r>
            <a:r>
              <a:rPr lang="en-US" sz="2000" dirty="0">
                <a:solidFill>
                  <a:srgbClr val="FFC000"/>
                </a:solidFill>
              </a:rPr>
              <a:t> </a:t>
            </a:r>
            <a:r>
              <a:rPr lang="en-US" sz="2000" dirty="0" err="1">
                <a:solidFill>
                  <a:srgbClr val="FFC000"/>
                </a:solidFill>
              </a:rPr>
              <a:t>développant</a:t>
            </a:r>
            <a:r>
              <a:rPr lang="en-US" sz="2000" dirty="0">
                <a:solidFill>
                  <a:srgbClr val="FFC000"/>
                </a:solidFill>
              </a:rPr>
              <a:t> les </a:t>
            </a:r>
            <a:r>
              <a:rPr lang="en-US" sz="2000" dirty="0" err="1">
                <a:solidFill>
                  <a:srgbClr val="FFC000"/>
                </a:solidFill>
              </a:rPr>
              <a:t>légumineuses</a:t>
            </a:r>
            <a:endParaRPr lang="en-US" sz="2000" dirty="0">
              <a:solidFill>
                <a:srgbClr val="FFC000"/>
              </a:solidFill>
            </a:endParaRPr>
          </a:p>
          <a:p>
            <a:pPr algn="ctr" eaLnBrk="1" hangingPunct="1"/>
            <a:endParaRPr lang="fr-FR" b="1" dirty="0">
              <a:solidFill>
                <a:srgbClr val="FFC000"/>
              </a:solidFill>
              <a:cs typeface="Arial" charset="0"/>
            </a:endParaRPr>
          </a:p>
        </p:txBody>
      </p:sp>
      <p:pic>
        <p:nvPicPr>
          <p:cNvPr id="20" name="Image 19" descr="asso lentille 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1611313"/>
            <a:ext cx="2446337" cy="152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4810125"/>
            <a:ext cx="241617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4999038"/>
            <a:ext cx="189706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3" y="4695825"/>
            <a:ext cx="2297112"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Imag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2200" y="4489450"/>
            <a:ext cx="17018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rme libre 24"/>
          <p:cNvSpPr/>
          <p:nvPr/>
        </p:nvSpPr>
        <p:spPr>
          <a:xfrm>
            <a:off x="187325" y="1587500"/>
            <a:ext cx="3421063" cy="1757363"/>
          </a:xfrm>
          <a:custGeom>
            <a:avLst/>
            <a:gdLst>
              <a:gd name="connsiteX0" fmla="*/ 0 w 2233678"/>
              <a:gd name="connsiteY0" fmla="*/ 624086 h 1248171"/>
              <a:gd name="connsiteX1" fmla="*/ 1116839 w 2233678"/>
              <a:gd name="connsiteY1" fmla="*/ 0 h 1248171"/>
              <a:gd name="connsiteX2" fmla="*/ 2233678 w 2233678"/>
              <a:gd name="connsiteY2" fmla="*/ 624086 h 1248171"/>
              <a:gd name="connsiteX3" fmla="*/ 1116839 w 2233678"/>
              <a:gd name="connsiteY3" fmla="*/ 1248172 h 1248171"/>
              <a:gd name="connsiteX4" fmla="*/ 0 w 2233678"/>
              <a:gd name="connsiteY4" fmla="*/ 624086 h 124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78" h="1248171">
                <a:moveTo>
                  <a:pt x="0" y="624086"/>
                </a:moveTo>
                <a:cubicBezTo>
                  <a:pt x="0" y="279413"/>
                  <a:pt x="500026" y="0"/>
                  <a:pt x="1116839" y="0"/>
                </a:cubicBezTo>
                <a:cubicBezTo>
                  <a:pt x="1733652" y="0"/>
                  <a:pt x="2233678" y="279413"/>
                  <a:pt x="2233678" y="624086"/>
                </a:cubicBezTo>
                <a:cubicBezTo>
                  <a:pt x="2233678" y="968759"/>
                  <a:pt x="1733652" y="1248172"/>
                  <a:pt x="1116839" y="1248172"/>
                </a:cubicBezTo>
                <a:cubicBezTo>
                  <a:pt x="500026" y="1248172"/>
                  <a:pt x="0" y="968759"/>
                  <a:pt x="0" y="624086"/>
                </a:cubicBezTo>
                <a:close/>
              </a:path>
            </a:pathLst>
          </a:custGeom>
          <a:solidFill>
            <a:schemeClr val="bg1">
              <a:alpha val="50000"/>
            </a:schemeClr>
          </a:solidFill>
          <a:ln>
            <a:solidFill>
              <a:schemeClr val="tx1"/>
            </a:solidFill>
          </a:ln>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txBody>
          <a:bodyPr lIns="349975" tIns="205650" rIns="349975" bIns="205650" spcCol="1270" anchor="ctr"/>
          <a:lstStyle/>
          <a:p>
            <a:pPr algn="ctr" defTabSz="800100" fontAlgn="auto">
              <a:lnSpc>
                <a:spcPct val="90000"/>
              </a:lnSpc>
              <a:spcBef>
                <a:spcPts val="0"/>
              </a:spcBef>
              <a:spcAft>
                <a:spcPct val="35000"/>
              </a:spcAft>
              <a:defRPr/>
            </a:pPr>
            <a:r>
              <a:rPr lang="fr-FR" b="1" dirty="0">
                <a:solidFill>
                  <a:srgbClr val="000000"/>
                </a:solidFill>
              </a:rPr>
              <a:t>Innovation agronomique: </a:t>
            </a:r>
            <a:r>
              <a:rPr lang="fr-FR" dirty="0">
                <a:solidFill>
                  <a:srgbClr val="000000"/>
                </a:solidFill>
              </a:rPr>
              <a:t>association lentille-blé, pour augmenter la teneur en protéines du blé tout en respectant l’environnement</a:t>
            </a:r>
          </a:p>
        </p:txBody>
      </p:sp>
      <p:sp>
        <p:nvSpPr>
          <p:cNvPr id="26" name="Forme libre 25"/>
          <p:cNvSpPr/>
          <p:nvPr/>
        </p:nvSpPr>
        <p:spPr>
          <a:xfrm>
            <a:off x="2700338" y="4365625"/>
            <a:ext cx="3100387" cy="1649413"/>
          </a:xfrm>
          <a:custGeom>
            <a:avLst/>
            <a:gdLst>
              <a:gd name="connsiteX0" fmla="*/ 0 w 2233678"/>
              <a:gd name="connsiteY0" fmla="*/ 624086 h 1248171"/>
              <a:gd name="connsiteX1" fmla="*/ 1116839 w 2233678"/>
              <a:gd name="connsiteY1" fmla="*/ 0 h 1248171"/>
              <a:gd name="connsiteX2" fmla="*/ 2233678 w 2233678"/>
              <a:gd name="connsiteY2" fmla="*/ 624086 h 1248171"/>
              <a:gd name="connsiteX3" fmla="*/ 1116839 w 2233678"/>
              <a:gd name="connsiteY3" fmla="*/ 1248172 h 1248171"/>
              <a:gd name="connsiteX4" fmla="*/ 0 w 2233678"/>
              <a:gd name="connsiteY4" fmla="*/ 624086 h 124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78" h="1248171">
                <a:moveTo>
                  <a:pt x="0" y="624086"/>
                </a:moveTo>
                <a:cubicBezTo>
                  <a:pt x="0" y="279413"/>
                  <a:pt x="500026" y="0"/>
                  <a:pt x="1116839" y="0"/>
                </a:cubicBezTo>
                <a:cubicBezTo>
                  <a:pt x="1733652" y="0"/>
                  <a:pt x="2233678" y="279413"/>
                  <a:pt x="2233678" y="624086"/>
                </a:cubicBezTo>
                <a:cubicBezTo>
                  <a:pt x="2233678" y="968759"/>
                  <a:pt x="1733652" y="1248172"/>
                  <a:pt x="1116839" y="1248172"/>
                </a:cubicBezTo>
                <a:cubicBezTo>
                  <a:pt x="500026" y="1248172"/>
                  <a:pt x="0" y="968759"/>
                  <a:pt x="0" y="624086"/>
                </a:cubicBezTo>
                <a:close/>
              </a:path>
            </a:pathLst>
          </a:custGeom>
          <a:solidFill>
            <a:schemeClr val="bg1">
              <a:alpha val="50000"/>
            </a:schemeClr>
          </a:solidFill>
          <a:ln>
            <a:solidFill>
              <a:schemeClr val="tx1"/>
            </a:solidFill>
          </a:ln>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txBody>
          <a:bodyPr lIns="349975" tIns="205650" rIns="349975" bIns="205650" spcCol="1270" anchor="ctr"/>
          <a:lstStyle/>
          <a:p>
            <a:pPr algn="ctr" defTabSz="800100" fontAlgn="auto">
              <a:lnSpc>
                <a:spcPct val="90000"/>
              </a:lnSpc>
              <a:spcBef>
                <a:spcPts val="0"/>
              </a:spcBef>
              <a:spcAft>
                <a:spcPct val="35000"/>
              </a:spcAft>
              <a:defRPr/>
            </a:pPr>
            <a:r>
              <a:rPr lang="fr-FR" b="1" dirty="0"/>
              <a:t>Innovation </a:t>
            </a:r>
            <a:r>
              <a:rPr lang="fr-FR" b="1" dirty="0" smtClean="0"/>
              <a:t>organisationnelle: </a:t>
            </a:r>
            <a:r>
              <a:rPr lang="fr-FR" b="1" dirty="0"/>
              <a:t>intégration d’un </a:t>
            </a:r>
            <a:r>
              <a:rPr lang="fr-FR" dirty="0"/>
              <a:t>trieur optique dans la chaine de collecte-stockage</a:t>
            </a:r>
          </a:p>
        </p:txBody>
      </p:sp>
      <p:pic>
        <p:nvPicPr>
          <p:cNvPr id="27" name="Image 26" descr="image ordinateu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4013" y="2060575"/>
            <a:ext cx="1520825"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Imag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32175" y="3354388"/>
            <a:ext cx="172085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Forme libre 28"/>
          <p:cNvSpPr/>
          <p:nvPr/>
        </p:nvSpPr>
        <p:spPr>
          <a:xfrm>
            <a:off x="5740400" y="1471613"/>
            <a:ext cx="3403600" cy="1873250"/>
          </a:xfrm>
          <a:custGeom>
            <a:avLst/>
            <a:gdLst>
              <a:gd name="connsiteX0" fmla="*/ 0 w 2233678"/>
              <a:gd name="connsiteY0" fmla="*/ 624086 h 1248171"/>
              <a:gd name="connsiteX1" fmla="*/ 1116839 w 2233678"/>
              <a:gd name="connsiteY1" fmla="*/ 0 h 1248171"/>
              <a:gd name="connsiteX2" fmla="*/ 2233678 w 2233678"/>
              <a:gd name="connsiteY2" fmla="*/ 624086 h 1248171"/>
              <a:gd name="connsiteX3" fmla="*/ 1116839 w 2233678"/>
              <a:gd name="connsiteY3" fmla="*/ 1248172 h 1248171"/>
              <a:gd name="connsiteX4" fmla="*/ 0 w 2233678"/>
              <a:gd name="connsiteY4" fmla="*/ 624086 h 124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78" h="1248171">
                <a:moveTo>
                  <a:pt x="0" y="624086"/>
                </a:moveTo>
                <a:cubicBezTo>
                  <a:pt x="0" y="279413"/>
                  <a:pt x="500026" y="0"/>
                  <a:pt x="1116839" y="0"/>
                </a:cubicBezTo>
                <a:cubicBezTo>
                  <a:pt x="1733652" y="0"/>
                  <a:pt x="2233678" y="279413"/>
                  <a:pt x="2233678" y="624086"/>
                </a:cubicBezTo>
                <a:cubicBezTo>
                  <a:pt x="2233678" y="968759"/>
                  <a:pt x="1733652" y="1248172"/>
                  <a:pt x="1116839" y="1248172"/>
                </a:cubicBezTo>
                <a:cubicBezTo>
                  <a:pt x="500026" y="1248172"/>
                  <a:pt x="0" y="968759"/>
                  <a:pt x="0" y="624086"/>
                </a:cubicBezTo>
                <a:close/>
              </a:path>
            </a:pathLst>
          </a:custGeom>
          <a:solidFill>
            <a:schemeClr val="bg1">
              <a:alpha val="50000"/>
            </a:schemeClr>
          </a:solidFill>
          <a:ln>
            <a:solidFill>
              <a:schemeClr val="tx1"/>
            </a:solidFill>
          </a:ln>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txBody>
          <a:bodyPr lIns="349975" tIns="205650" rIns="349975" bIns="205650" spcCol="1270" anchor="ctr"/>
          <a:lstStyle/>
          <a:p>
            <a:pPr algn="ctr" defTabSz="800100" fontAlgn="auto">
              <a:lnSpc>
                <a:spcPct val="90000"/>
              </a:lnSpc>
              <a:spcBef>
                <a:spcPts val="0"/>
              </a:spcBef>
              <a:spcAft>
                <a:spcPct val="35000"/>
              </a:spcAft>
              <a:defRPr/>
            </a:pPr>
            <a:r>
              <a:rPr lang="fr-FR" b="1" dirty="0"/>
              <a:t>Innovation technologique: </a:t>
            </a:r>
            <a:r>
              <a:rPr lang="fr-FR" dirty="0"/>
              <a:t>mise au point d’un outil pour la comptabilité analytique des exploitations, tenant compte des résultats pluriannuels</a:t>
            </a:r>
          </a:p>
        </p:txBody>
      </p:sp>
      <p:pic>
        <p:nvPicPr>
          <p:cNvPr id="27660" name="Imag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889625"/>
            <a:ext cx="1724025"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Forme libre 30"/>
          <p:cNvSpPr/>
          <p:nvPr/>
        </p:nvSpPr>
        <p:spPr>
          <a:xfrm>
            <a:off x="5976938" y="3479801"/>
            <a:ext cx="3167062" cy="1009650"/>
          </a:xfrm>
          <a:custGeom>
            <a:avLst/>
            <a:gdLst>
              <a:gd name="connsiteX0" fmla="*/ 0 w 2233678"/>
              <a:gd name="connsiteY0" fmla="*/ 624086 h 1248171"/>
              <a:gd name="connsiteX1" fmla="*/ 1116839 w 2233678"/>
              <a:gd name="connsiteY1" fmla="*/ 0 h 1248171"/>
              <a:gd name="connsiteX2" fmla="*/ 2233678 w 2233678"/>
              <a:gd name="connsiteY2" fmla="*/ 624086 h 1248171"/>
              <a:gd name="connsiteX3" fmla="*/ 1116839 w 2233678"/>
              <a:gd name="connsiteY3" fmla="*/ 1248172 h 1248171"/>
              <a:gd name="connsiteX4" fmla="*/ 0 w 2233678"/>
              <a:gd name="connsiteY4" fmla="*/ 624086 h 124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78" h="1248171">
                <a:moveTo>
                  <a:pt x="0" y="624086"/>
                </a:moveTo>
                <a:cubicBezTo>
                  <a:pt x="0" y="279413"/>
                  <a:pt x="500026" y="0"/>
                  <a:pt x="1116839" y="0"/>
                </a:cubicBezTo>
                <a:cubicBezTo>
                  <a:pt x="1733652" y="0"/>
                  <a:pt x="2233678" y="279413"/>
                  <a:pt x="2233678" y="624086"/>
                </a:cubicBezTo>
                <a:cubicBezTo>
                  <a:pt x="2233678" y="968759"/>
                  <a:pt x="1733652" y="1248172"/>
                  <a:pt x="1116839" y="1248172"/>
                </a:cubicBezTo>
                <a:cubicBezTo>
                  <a:pt x="500026" y="1248172"/>
                  <a:pt x="0" y="968759"/>
                  <a:pt x="0" y="624086"/>
                </a:cubicBezTo>
                <a:close/>
              </a:path>
            </a:pathLst>
          </a:custGeom>
          <a:solidFill>
            <a:schemeClr val="bg1">
              <a:alpha val="50000"/>
            </a:schemeClr>
          </a:solidFill>
          <a:ln>
            <a:solidFill>
              <a:schemeClr val="tx1"/>
            </a:solidFill>
          </a:ln>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txBody>
          <a:bodyPr lIns="349975" tIns="205650" rIns="349975" bIns="205650" spcCol="1270" anchor="ctr"/>
          <a:lstStyle/>
          <a:p>
            <a:pPr algn="ctr" defTabSz="800100" fontAlgn="auto">
              <a:lnSpc>
                <a:spcPct val="90000"/>
              </a:lnSpc>
              <a:spcBef>
                <a:spcPts val="0"/>
              </a:spcBef>
              <a:spcAft>
                <a:spcPct val="35000"/>
              </a:spcAft>
              <a:defRPr/>
            </a:pPr>
            <a:r>
              <a:rPr lang="fr-FR" b="1" dirty="0"/>
              <a:t>Innovation </a:t>
            </a:r>
            <a:r>
              <a:rPr lang="fr-FR" b="1" dirty="0" smtClean="0"/>
              <a:t>commerciale </a:t>
            </a:r>
            <a:r>
              <a:rPr lang="fr-FR" b="1" dirty="0"/>
              <a:t>: </a:t>
            </a:r>
            <a:r>
              <a:rPr lang="fr-FR" dirty="0" smtClean="0"/>
              <a:t>la lentille locale</a:t>
            </a:r>
            <a:endParaRPr lang="fr-FR" dirty="0"/>
          </a:p>
        </p:txBody>
      </p:sp>
      <p:sp>
        <p:nvSpPr>
          <p:cNvPr id="33" name="Forme libre 32"/>
          <p:cNvSpPr/>
          <p:nvPr/>
        </p:nvSpPr>
        <p:spPr>
          <a:xfrm>
            <a:off x="250825" y="3429000"/>
            <a:ext cx="2859088" cy="1597025"/>
          </a:xfrm>
          <a:custGeom>
            <a:avLst/>
            <a:gdLst>
              <a:gd name="connsiteX0" fmla="*/ 0 w 2233678"/>
              <a:gd name="connsiteY0" fmla="*/ 624086 h 1248171"/>
              <a:gd name="connsiteX1" fmla="*/ 1116839 w 2233678"/>
              <a:gd name="connsiteY1" fmla="*/ 0 h 1248171"/>
              <a:gd name="connsiteX2" fmla="*/ 2233678 w 2233678"/>
              <a:gd name="connsiteY2" fmla="*/ 624086 h 1248171"/>
              <a:gd name="connsiteX3" fmla="*/ 1116839 w 2233678"/>
              <a:gd name="connsiteY3" fmla="*/ 1248172 h 1248171"/>
              <a:gd name="connsiteX4" fmla="*/ 0 w 2233678"/>
              <a:gd name="connsiteY4" fmla="*/ 624086 h 124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678" h="1248171">
                <a:moveTo>
                  <a:pt x="0" y="624086"/>
                </a:moveTo>
                <a:cubicBezTo>
                  <a:pt x="0" y="279413"/>
                  <a:pt x="500026" y="0"/>
                  <a:pt x="1116839" y="0"/>
                </a:cubicBezTo>
                <a:cubicBezTo>
                  <a:pt x="1733652" y="0"/>
                  <a:pt x="2233678" y="279413"/>
                  <a:pt x="2233678" y="624086"/>
                </a:cubicBezTo>
                <a:cubicBezTo>
                  <a:pt x="2233678" y="968759"/>
                  <a:pt x="1733652" y="1248172"/>
                  <a:pt x="1116839" y="1248172"/>
                </a:cubicBezTo>
                <a:cubicBezTo>
                  <a:pt x="500026" y="1248172"/>
                  <a:pt x="0" y="968759"/>
                  <a:pt x="0" y="624086"/>
                </a:cubicBezTo>
                <a:close/>
              </a:path>
            </a:pathLst>
          </a:custGeom>
          <a:solidFill>
            <a:schemeClr val="bg1">
              <a:alpha val="50000"/>
            </a:schemeClr>
          </a:solidFill>
          <a:ln>
            <a:solidFill>
              <a:schemeClr val="tx1"/>
            </a:solidFill>
          </a:ln>
        </p:spPr>
        <p:style>
          <a:lnRef idx="2">
            <a:schemeClr val="lt1">
              <a:hueOff val="0"/>
              <a:satOff val="0"/>
              <a:lumOff val="0"/>
              <a:alphaOff val="0"/>
            </a:schemeClr>
          </a:lnRef>
          <a:fillRef idx="1">
            <a:schemeClr val="accent3">
              <a:alpha val="50000"/>
              <a:hueOff val="7500176"/>
              <a:satOff val="-11253"/>
              <a:lumOff val="-1830"/>
              <a:alphaOff val="0"/>
            </a:schemeClr>
          </a:fillRef>
          <a:effectRef idx="0">
            <a:schemeClr val="accent3">
              <a:alpha val="50000"/>
              <a:hueOff val="7500176"/>
              <a:satOff val="-11253"/>
              <a:lumOff val="-1830"/>
              <a:alphaOff val="0"/>
            </a:schemeClr>
          </a:effectRef>
          <a:fontRef idx="minor">
            <a:schemeClr val="tx1"/>
          </a:fontRef>
        </p:style>
        <p:txBody>
          <a:bodyPr lIns="349975" tIns="205650" rIns="349975" bIns="205650" spcCol="1270" anchor="ctr"/>
          <a:lstStyle/>
          <a:p>
            <a:pPr algn="ctr" defTabSz="800100" fontAlgn="auto">
              <a:lnSpc>
                <a:spcPct val="90000"/>
              </a:lnSpc>
              <a:spcBef>
                <a:spcPts val="0"/>
              </a:spcBef>
              <a:spcAft>
                <a:spcPct val="35000"/>
              </a:spcAft>
              <a:defRPr/>
            </a:pPr>
            <a:r>
              <a:rPr lang="fr-FR" b="1" dirty="0">
                <a:solidFill>
                  <a:srgbClr val="000000"/>
                </a:solidFill>
              </a:rPr>
              <a:t>Innovation </a:t>
            </a:r>
            <a:r>
              <a:rPr lang="fr-FR" b="1" dirty="0" smtClean="0">
                <a:solidFill>
                  <a:srgbClr val="000000"/>
                </a:solidFill>
              </a:rPr>
              <a:t>de service: </a:t>
            </a:r>
            <a:r>
              <a:rPr lang="fr-FR" dirty="0">
                <a:solidFill>
                  <a:srgbClr val="000000"/>
                </a:solidFill>
              </a:rPr>
              <a:t>un nouveau service d’accompagnement des agriculteurs </a:t>
            </a:r>
          </a:p>
        </p:txBody>
      </p:sp>
    </p:spTree>
    <p:extLst>
      <p:ext uri="{BB962C8B-B14F-4D97-AF65-F5344CB8AC3E}">
        <p14:creationId xmlns:p14="http://schemas.microsoft.com/office/powerpoint/2010/main" val="194373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1"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7338" y="0"/>
            <a:ext cx="8640762" cy="945167"/>
          </a:xfrm>
          <a:solidFill>
            <a:schemeClr val="bg1"/>
          </a:solidFill>
        </p:spPr>
        <p:txBody>
          <a:bodyPr>
            <a:normAutofit/>
          </a:bodyPr>
          <a:lstStyle/>
          <a:p>
            <a:pPr>
              <a:defRPr/>
            </a:pPr>
            <a:r>
              <a:rPr lang="fr-FR" sz="2700" b="1" kern="1200" dirty="0" smtClean="0">
                <a:solidFill>
                  <a:srgbClr val="FFC000"/>
                </a:solidFill>
              </a:rPr>
              <a:t>Pour prendre un peu de recul:</a:t>
            </a:r>
            <a:br>
              <a:rPr lang="fr-FR" sz="2700" b="1" kern="1200" dirty="0" smtClean="0">
                <a:solidFill>
                  <a:srgbClr val="FFC000"/>
                </a:solidFill>
              </a:rPr>
            </a:br>
            <a:r>
              <a:rPr lang="fr-FR" sz="2700" b="1" dirty="0" smtClean="0">
                <a:solidFill>
                  <a:srgbClr val="FFC000"/>
                </a:solidFill>
              </a:rPr>
              <a:t>On a rencontré</a:t>
            </a:r>
            <a:r>
              <a:rPr lang="fr-FR" sz="2700" b="1" kern="1200" dirty="0" smtClean="0">
                <a:solidFill>
                  <a:srgbClr val="FFC000"/>
                </a:solidFill>
              </a:rPr>
              <a:t> d</a:t>
            </a:r>
            <a:r>
              <a:rPr lang="fr-FR" sz="2400" b="1" dirty="0" smtClean="0">
                <a:solidFill>
                  <a:srgbClr val="FFC000"/>
                </a:solidFill>
                <a:latin typeface="Arial" charset="0"/>
                <a:ea typeface="ヒラギノ角ゴ Pro W3" charset="0"/>
              </a:rPr>
              <a:t>eux </a:t>
            </a:r>
            <a:r>
              <a:rPr lang="fr-FR" sz="2400" b="1" dirty="0">
                <a:solidFill>
                  <a:srgbClr val="FFC000"/>
                </a:solidFill>
                <a:latin typeface="Arial" charset="0"/>
                <a:ea typeface="ヒラギノ角ゴ Pro W3" charset="0"/>
              </a:rPr>
              <a:t>types de systèmes sociotechniques</a:t>
            </a:r>
            <a:endParaRPr lang="fr-FR" sz="2400" b="1" kern="1200" dirty="0">
              <a:solidFill>
                <a:srgbClr val="FFC000"/>
              </a:solidFill>
            </a:endParaRPr>
          </a:p>
        </p:txBody>
      </p:sp>
      <p:sp>
        <p:nvSpPr>
          <p:cNvPr id="63490" name="Sous-titre 2"/>
          <p:cNvSpPr>
            <a:spLocks noGrp="1"/>
          </p:cNvSpPr>
          <p:nvPr>
            <p:ph type="subTitle" idx="1"/>
          </p:nvPr>
        </p:nvSpPr>
        <p:spPr bwMode="auto">
          <a:xfrm>
            <a:off x="-123607" y="873692"/>
            <a:ext cx="9051707" cy="538804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defRPr/>
            </a:pPr>
            <a:endParaRPr lang="fr-FR" sz="2000" b="1" dirty="0" smtClean="0">
              <a:solidFill>
                <a:srgbClr val="000000"/>
              </a:solidFill>
              <a:latin typeface="Arial" charset="0"/>
              <a:ea typeface="ヒラギノ角ゴ Pro W3" charset="0"/>
            </a:endParaRPr>
          </a:p>
          <a:p>
            <a:pPr marL="800100" lvl="1" indent="-342900" algn="l">
              <a:buFontTx/>
              <a:buChar char="•"/>
              <a:defRPr/>
            </a:pPr>
            <a:r>
              <a:rPr lang="fr-FR" sz="2000" b="1" dirty="0" smtClean="0">
                <a:solidFill>
                  <a:srgbClr val="000000"/>
                </a:solidFill>
                <a:latin typeface="Arial" charset="0"/>
                <a:ea typeface="ヒラギノ角ゴ Pro W3" charset="0"/>
              </a:rPr>
              <a:t>le régime dominant </a:t>
            </a:r>
            <a:r>
              <a:rPr lang="fr-FR" sz="2000" dirty="0" smtClean="0">
                <a:solidFill>
                  <a:srgbClr val="000000"/>
                </a:solidFill>
                <a:latin typeface="Arial" charset="0"/>
                <a:ea typeface="ヒラギノ角ゴ Pro W3" charset="0"/>
              </a:rPr>
              <a:t>(ici, les grandes espèces, leurs filières, les </a:t>
            </a:r>
            <a:r>
              <a:rPr lang="fr-FR" sz="2000" dirty="0" err="1" smtClean="0">
                <a:solidFill>
                  <a:srgbClr val="000000"/>
                </a:solidFill>
                <a:latin typeface="Arial" charset="0"/>
                <a:ea typeface="ヒラギノ角ゴ Pro W3" charset="0"/>
              </a:rPr>
              <a:t>acteus</a:t>
            </a:r>
            <a:r>
              <a:rPr lang="fr-FR" sz="2000" dirty="0" smtClean="0">
                <a:solidFill>
                  <a:srgbClr val="000000"/>
                </a:solidFill>
                <a:latin typeface="Arial" charset="0"/>
                <a:ea typeface="ヒラギノ角ゴ Pro W3" charset="0"/>
              </a:rPr>
              <a:t> concernés par celles-ci</a:t>
            </a:r>
            <a:r>
              <a:rPr lang="fr-FR" sz="2000" b="1" dirty="0" smtClean="0">
                <a:solidFill>
                  <a:srgbClr val="000000"/>
                </a:solidFill>
                <a:latin typeface="Arial" charset="0"/>
                <a:ea typeface="ヒラギノ角ゴ Pro W3" charset="0"/>
              </a:rPr>
              <a:t>), caractérisé par une très forte coordination des acteurs, liée à la  recherche d’efficacité collective. Le régime dominant est cohérent avec le contexte sociotechnique dans lequel il s’est construit, efficace  dans ce contexte. </a:t>
            </a:r>
            <a:r>
              <a:rPr lang="fr-FR" sz="2000" b="1" dirty="0">
                <a:solidFill>
                  <a:srgbClr val="000000"/>
                </a:solidFill>
                <a:latin typeface="Arial" charset="0"/>
                <a:ea typeface="ヒラギノ角ゴ Pro W3" charset="0"/>
              </a:rPr>
              <a:t>S</a:t>
            </a:r>
            <a:r>
              <a:rPr lang="fr-FR" sz="2000" b="1" dirty="0" smtClean="0">
                <a:solidFill>
                  <a:srgbClr val="000000"/>
                </a:solidFill>
                <a:latin typeface="Arial" charset="0"/>
                <a:ea typeface="ヒラギノ角ゴ Pro W3" charset="0"/>
              </a:rPr>
              <a:t>i le contexte (paysage) change, le régime  </a:t>
            </a:r>
            <a:r>
              <a:rPr lang="fr-FR" sz="2000" b="1" dirty="0">
                <a:solidFill>
                  <a:srgbClr val="000000"/>
                </a:solidFill>
                <a:latin typeface="Arial" charset="0"/>
                <a:ea typeface="ヒラギノ角ゴ Pro W3" charset="0"/>
              </a:rPr>
              <a:t>est  </a:t>
            </a:r>
            <a:r>
              <a:rPr lang="fr-FR" sz="2000" b="1" dirty="0" smtClean="0">
                <a:solidFill>
                  <a:srgbClr val="000000"/>
                </a:solidFill>
                <a:latin typeface="Arial" charset="0"/>
                <a:ea typeface="ヒラギノ角ゴ Pro W3" charset="0"/>
              </a:rPr>
              <a:t>du fait </a:t>
            </a:r>
            <a:r>
              <a:rPr lang="fr-FR" sz="2000" b="1" dirty="0">
                <a:solidFill>
                  <a:srgbClr val="000000"/>
                </a:solidFill>
                <a:latin typeface="Arial" charset="0"/>
                <a:ea typeface="ヒラギノ角ゴ Pro W3" charset="0"/>
              </a:rPr>
              <a:t>des mécanismes </a:t>
            </a:r>
            <a:r>
              <a:rPr lang="fr-FR" sz="2000" b="1" dirty="0" smtClean="0">
                <a:solidFill>
                  <a:srgbClr val="000000"/>
                </a:solidFill>
                <a:latin typeface="Arial" charset="0"/>
                <a:ea typeface="ヒラギノ角ゴ Pro W3" charset="0"/>
              </a:rPr>
              <a:t>d’auto-renforcement, tellement solide qu’il a du mal à s’adapter: c’est là qu’on va dire  qu’il est verrouillé</a:t>
            </a:r>
          </a:p>
          <a:p>
            <a:pPr marL="800100" lvl="1" indent="-342900" algn="l">
              <a:buFontTx/>
              <a:buChar char="•"/>
              <a:defRPr/>
            </a:pPr>
            <a:endParaRPr lang="fr-FR" sz="2000" b="1" dirty="0" smtClean="0">
              <a:solidFill>
                <a:srgbClr val="000000"/>
              </a:solidFill>
              <a:latin typeface="Arial" charset="0"/>
              <a:ea typeface="ヒラギノ角ゴ Pro W3" charset="0"/>
            </a:endParaRPr>
          </a:p>
          <a:p>
            <a:pPr marL="800100" lvl="1" indent="-342900" algn="l">
              <a:buFontTx/>
              <a:buChar char="•"/>
              <a:defRPr/>
            </a:pPr>
            <a:r>
              <a:rPr lang="fr-FR" sz="2000" b="1" dirty="0" smtClean="0">
                <a:solidFill>
                  <a:srgbClr val="000000"/>
                </a:solidFill>
                <a:latin typeface="Arial" charset="0"/>
                <a:ea typeface="ヒラギノ角ゴ Pro W3" charset="0"/>
              </a:rPr>
              <a:t>Les niches d’innovation (</a:t>
            </a:r>
            <a:r>
              <a:rPr lang="fr-FR" sz="2000" dirty="0" smtClean="0">
                <a:solidFill>
                  <a:srgbClr val="000000"/>
                </a:solidFill>
                <a:latin typeface="Arial" charset="0"/>
                <a:ea typeface="ヒラギノ角ゴ Pro W3" charset="0"/>
              </a:rPr>
              <a:t>exemples</a:t>
            </a:r>
            <a:r>
              <a:rPr lang="fr-FR" sz="2000" dirty="0">
                <a:solidFill>
                  <a:srgbClr val="000000"/>
                </a:solidFill>
                <a:latin typeface="Arial" charset="0"/>
                <a:ea typeface="ヒラギノ角ゴ Pro W3" charset="0"/>
              </a:rPr>
              <a:t>: filière bleu-blanc-cœur, </a:t>
            </a:r>
            <a:r>
              <a:rPr lang="fr-FR" sz="2000" dirty="0" err="1">
                <a:solidFill>
                  <a:srgbClr val="000000"/>
                </a:solidFill>
                <a:latin typeface="Arial" charset="0"/>
                <a:ea typeface="ヒラギノ角ゴ Pro W3" charset="0"/>
              </a:rPr>
              <a:t>coop</a:t>
            </a:r>
            <a:r>
              <a:rPr lang="fr-FR" sz="2000" dirty="0">
                <a:solidFill>
                  <a:srgbClr val="000000"/>
                </a:solidFill>
                <a:latin typeface="Arial" charset="0"/>
                <a:ea typeface="ヒラギノ角ゴ Pro W3" charset="0"/>
              </a:rPr>
              <a:t> </a:t>
            </a:r>
            <a:r>
              <a:rPr lang="fr-FR" sz="2000" dirty="0" err="1">
                <a:solidFill>
                  <a:srgbClr val="000000"/>
                </a:solidFill>
                <a:latin typeface="Arial" charset="0"/>
                <a:ea typeface="ヒラギノ角ゴ Pro W3" charset="0"/>
              </a:rPr>
              <a:t>Qualisol</a:t>
            </a:r>
            <a:r>
              <a:rPr lang="fr-FR" sz="2000" dirty="0">
                <a:solidFill>
                  <a:srgbClr val="000000"/>
                </a:solidFill>
                <a:latin typeface="Arial" charset="0"/>
                <a:ea typeface="ヒラギノ角ゴ Pro W3" charset="0"/>
              </a:rPr>
              <a:t> et  son réseau, </a:t>
            </a:r>
            <a:r>
              <a:rPr lang="fr-FR" sz="2000" dirty="0" smtClean="0">
                <a:solidFill>
                  <a:srgbClr val="000000"/>
                </a:solidFill>
                <a:latin typeface="Arial" charset="0"/>
                <a:ea typeface="ヒラギノ角ゴ Pro W3" charset="0"/>
              </a:rPr>
              <a:t>agriculture  biologique)</a:t>
            </a:r>
            <a:r>
              <a:rPr lang="fr-FR" sz="2000" b="1" dirty="0" smtClean="0">
                <a:solidFill>
                  <a:srgbClr val="000000"/>
                </a:solidFill>
                <a:latin typeface="Arial" charset="0"/>
                <a:ea typeface="ヒラギノ角ゴ Pro W3" charset="0"/>
              </a:rPr>
              <a:t>, qui sont des systèmes sociotechniques tournés vers l’innovation de  rupture, protégés du  régime dominant  par un label, un créneau de marché qui assure une plus-value, l’exclusivité d’une ou plusieurs innovations. Des niches  qui réussissent peuvent contribuer à pousser le  régime à changer (déverrouillage) </a:t>
            </a:r>
            <a:r>
              <a:rPr lang="fr-FR" sz="2000" dirty="0" err="1" smtClean="0">
                <a:solidFill>
                  <a:srgbClr val="000000"/>
                </a:solidFill>
                <a:latin typeface="Arial" charset="0"/>
                <a:ea typeface="ヒラギノ角ゴ Pro W3" charset="0"/>
              </a:rPr>
              <a:t>Geels</a:t>
            </a:r>
            <a:r>
              <a:rPr lang="fr-FR" sz="2000" dirty="0" smtClean="0">
                <a:solidFill>
                  <a:srgbClr val="000000"/>
                </a:solidFill>
                <a:latin typeface="Arial" charset="0"/>
                <a:ea typeface="ヒラギノ角ゴ Pro W3" charset="0"/>
              </a:rPr>
              <a:t>, 2002</a:t>
            </a:r>
          </a:p>
          <a:p>
            <a:pPr lvl="1" algn="l">
              <a:defRPr/>
            </a:pPr>
            <a:r>
              <a:rPr lang="fr-FR" sz="2000" dirty="0" smtClean="0">
                <a:solidFill>
                  <a:srgbClr val="000000"/>
                </a:solidFill>
                <a:latin typeface="Arial" charset="0"/>
                <a:ea typeface="ヒラギノ角ゴ Pro W3" charset="0"/>
              </a:rPr>
              <a:t>.</a:t>
            </a:r>
          </a:p>
        </p:txBody>
      </p:sp>
    </p:spTree>
    <p:extLst>
      <p:ext uri="{BB962C8B-B14F-4D97-AF65-F5344CB8AC3E}">
        <p14:creationId xmlns:p14="http://schemas.microsoft.com/office/powerpoint/2010/main" val="16352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ous-titre 2"/>
          <p:cNvSpPr>
            <a:spLocks noGrp="1"/>
          </p:cNvSpPr>
          <p:nvPr>
            <p:ph type="subTitle" idx="1"/>
          </p:nvPr>
        </p:nvSpPr>
        <p:spPr bwMode="auto">
          <a:xfrm>
            <a:off x="323850" y="223877"/>
            <a:ext cx="8604250" cy="558004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defRPr/>
            </a:pPr>
            <a:r>
              <a:rPr lang="fr-FR" sz="2400" b="1" dirty="0" smtClean="0">
                <a:solidFill>
                  <a:srgbClr val="FFC000"/>
                </a:solidFill>
                <a:latin typeface="Arial" charset="0"/>
                <a:ea typeface="ヒラギノ角ゴ Pro W3" charset="0"/>
              </a:rPr>
              <a:t>Innover dans une niche, ou innover dans le régime </a:t>
            </a:r>
            <a:r>
              <a:rPr lang="fr-FR" sz="2400" b="1" dirty="0">
                <a:solidFill>
                  <a:srgbClr val="FFC000"/>
                </a:solidFill>
                <a:latin typeface="Arial" charset="0"/>
                <a:ea typeface="ヒラギノ角ゴ Pro W3" charset="0"/>
              </a:rPr>
              <a:t>sociotechnique dominant </a:t>
            </a:r>
            <a:r>
              <a:rPr lang="fr-FR" sz="2400" b="1" dirty="0" smtClean="0">
                <a:solidFill>
                  <a:srgbClr val="FFC000"/>
                </a:solidFill>
                <a:latin typeface="Arial" charset="0"/>
                <a:ea typeface="ヒラギノ角ゴ Pro W3" charset="0"/>
              </a:rPr>
              <a:t>?</a:t>
            </a:r>
          </a:p>
          <a:p>
            <a:pPr>
              <a:defRPr/>
            </a:pPr>
            <a:endParaRPr lang="fr-FR" sz="2000" b="1" dirty="0" smtClean="0">
              <a:solidFill>
                <a:schemeClr val="tx1"/>
              </a:solidFill>
              <a:latin typeface="Arial" charset="0"/>
              <a:ea typeface="ヒラギノ角ゴ Pro W3" charset="0"/>
            </a:endParaRPr>
          </a:p>
          <a:p>
            <a:pPr marL="342900" indent="-342900" algn="l">
              <a:buFont typeface="Arial"/>
              <a:buChar char="•"/>
              <a:defRPr/>
            </a:pPr>
            <a:r>
              <a:rPr lang="fr-FR" sz="2000" b="1" dirty="0" smtClean="0">
                <a:solidFill>
                  <a:schemeClr val="tx1"/>
                </a:solidFill>
                <a:latin typeface="Arial" charset="0"/>
                <a:ea typeface="ヒラギノ角ゴ Pro W3" charset="0"/>
              </a:rPr>
              <a:t>Innover dans le régime dominant</a:t>
            </a:r>
            <a:r>
              <a:rPr lang="fr-FR" sz="2000" dirty="0" smtClean="0">
                <a:solidFill>
                  <a:schemeClr val="tx1"/>
                </a:solidFill>
                <a:latin typeface="Arial" charset="0"/>
                <a:ea typeface="ヒラギノ角ゴ Pro W3" charset="0"/>
              </a:rPr>
              <a:t>: fermé aux innovations de rupture; mais ouvert aux innovations qui ne </a:t>
            </a:r>
            <a:r>
              <a:rPr lang="hu-HU" sz="2000" dirty="0">
                <a:solidFill>
                  <a:schemeClr val="tx1"/>
                </a:solidFill>
                <a:latin typeface="Arial" charset="0"/>
              </a:rPr>
              <a:t>remettent pas en question les stratégies des acteurs, leurs réseaux, leurs savoirs et leurs </a:t>
            </a:r>
            <a:r>
              <a:rPr lang="hu-HU" sz="2000" dirty="0" smtClean="0">
                <a:solidFill>
                  <a:schemeClr val="tx1"/>
                </a:solidFill>
                <a:latin typeface="Arial" charset="0"/>
              </a:rPr>
              <a:t>normes; effet massif possible à court terme</a:t>
            </a:r>
          </a:p>
          <a:p>
            <a:pPr marL="342900" indent="-342900" algn="l">
              <a:buFont typeface="Arial"/>
              <a:buChar char="•"/>
              <a:defRPr/>
            </a:pPr>
            <a:r>
              <a:rPr lang="fr-FR" sz="2000" b="1" dirty="0" smtClean="0">
                <a:solidFill>
                  <a:schemeClr val="tx1"/>
                </a:solidFill>
                <a:latin typeface="Arial" charset="0"/>
                <a:ea typeface="ヒラギノ角ゴ Pro W3" charset="0"/>
              </a:rPr>
              <a:t>Innover  dans  une niche</a:t>
            </a:r>
            <a:r>
              <a:rPr lang="fr-FR" sz="2000" dirty="0" smtClean="0">
                <a:solidFill>
                  <a:schemeClr val="tx1"/>
                </a:solidFill>
                <a:latin typeface="Arial" charset="0"/>
                <a:ea typeface="ヒラギノ角ゴ Pro W3" charset="0"/>
              </a:rPr>
              <a:t>: Plus ouvert aux innovations de rupture, mais il faut accepter qu’à court terme, le nombre d’acteurs touchés soit plus limité; l’effet attendu peut être fort à terme si la niche favorise le déverrouillage. Mais il y a souvent plusieurs niches, comment choisir celle qui porte les enjeux de l’avenir?</a:t>
            </a:r>
          </a:p>
          <a:p>
            <a:pPr marL="342900" indent="-342900" algn="l">
              <a:buFont typeface="Arial"/>
              <a:buChar char="•"/>
              <a:defRPr/>
            </a:pPr>
            <a:endParaRPr lang="fr-FR" sz="2000" dirty="0" smtClean="0">
              <a:solidFill>
                <a:schemeClr val="tx1"/>
              </a:solidFill>
              <a:latin typeface="Arial" charset="0"/>
              <a:ea typeface="ヒラギノ角ゴ Pro W3" charset="0"/>
            </a:endParaRPr>
          </a:p>
          <a:p>
            <a:pPr marL="342900" indent="-342900" algn="l">
              <a:buFont typeface="Arial"/>
              <a:buChar char="•"/>
              <a:defRPr/>
            </a:pPr>
            <a:r>
              <a:rPr lang="fr-FR" sz="2000" dirty="0" smtClean="0">
                <a:solidFill>
                  <a:schemeClr val="tx1"/>
                </a:solidFill>
                <a:latin typeface="Arial" charset="0"/>
                <a:ea typeface="ヒラギノ角ゴ Pro W3" charset="0"/>
              </a:rPr>
              <a:t>L’absence de distinction de ces 2 « écosystèmes d’innovation » n’est elle pas en partie  à l’origine  des difficultés  du plan </a:t>
            </a:r>
            <a:r>
              <a:rPr lang="fr-FR" sz="2000" dirty="0" err="1" smtClean="0">
                <a:solidFill>
                  <a:schemeClr val="tx1"/>
                </a:solidFill>
                <a:latin typeface="Arial" charset="0"/>
                <a:ea typeface="ヒラギノ角ゴ Pro W3" charset="0"/>
              </a:rPr>
              <a:t>Ecophyto</a:t>
            </a:r>
            <a:r>
              <a:rPr lang="fr-FR" sz="2000" dirty="0" smtClean="0">
                <a:solidFill>
                  <a:schemeClr val="tx1"/>
                </a:solidFill>
                <a:latin typeface="Arial" charset="0"/>
                <a:ea typeface="ヒラギノ角ゴ Pro W3" charset="0"/>
              </a:rPr>
              <a:t> (qui ne prévoit  aucun mécanisme de  déverrouillage du régime dominant, ni d’action spécifique pour construire des niches) ou de la gestion des AAC ? </a:t>
            </a:r>
          </a:p>
          <a:p>
            <a:pPr marL="342900" indent="-342900" algn="l">
              <a:buFont typeface="Arial" charset="0"/>
              <a:buChar char="•"/>
              <a:defRPr/>
            </a:pPr>
            <a:endParaRPr lang="fr-FR" sz="2400" b="1" dirty="0">
              <a:solidFill>
                <a:schemeClr val="tx1"/>
              </a:solidFill>
              <a:latin typeface="Arial" charset="0"/>
              <a:ea typeface="ヒラギノ角ゴ Pro W3" charset="0"/>
            </a:endParaRPr>
          </a:p>
          <a:p>
            <a:pPr algn="l">
              <a:defRPr/>
            </a:pPr>
            <a:endParaRPr lang="fr-FR" sz="2400" b="1" dirty="0">
              <a:solidFill>
                <a:schemeClr val="tx1"/>
              </a:solidFill>
              <a:latin typeface="Arial" charset="0"/>
              <a:ea typeface="ヒラギノ角ゴ Pro W3" charset="0"/>
            </a:endParaRPr>
          </a:p>
        </p:txBody>
      </p:sp>
    </p:spTree>
    <p:extLst>
      <p:ext uri="{BB962C8B-B14F-4D97-AF65-F5344CB8AC3E}">
        <p14:creationId xmlns:p14="http://schemas.microsoft.com/office/powerpoint/2010/main" val="23018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0657"/>
            <a:ext cx="8229600" cy="4586326"/>
          </a:xfrm>
        </p:spPr>
        <p:txBody>
          <a:bodyPr>
            <a:normAutofit/>
          </a:bodyPr>
          <a:lstStyle/>
          <a:p>
            <a:pPr marL="0" lvl="1" indent="0">
              <a:buNone/>
            </a:pPr>
            <a:r>
              <a:rPr lang="fr-FR" sz="2000" b="1" dirty="0"/>
              <a:t>Le diagnostic sociotechnique propose une analyse des réseaux d'acteurs </a:t>
            </a:r>
            <a:r>
              <a:rPr lang="fr-FR" sz="2000" b="1" dirty="0" smtClean="0"/>
              <a:t>qui sont susceptibles </a:t>
            </a:r>
            <a:r>
              <a:rPr lang="fr-FR" sz="2000" b="1" dirty="0"/>
              <a:t>de renforcer ou de freiner le processus </a:t>
            </a:r>
            <a:r>
              <a:rPr lang="fr-FR" sz="2000" b="1" dirty="0" smtClean="0"/>
              <a:t>d'innovation. </a:t>
            </a:r>
          </a:p>
          <a:p>
            <a:pPr marL="0" lvl="1" indent="0">
              <a:buNone/>
            </a:pPr>
            <a:endParaRPr lang="fr-FR" sz="2000" b="1" dirty="0" smtClean="0"/>
          </a:p>
          <a:p>
            <a:pPr marL="0" lvl="1" indent="0">
              <a:buNone/>
            </a:pPr>
            <a:r>
              <a:rPr lang="fr-FR" sz="2000" b="1" dirty="0" smtClean="0"/>
              <a:t>Il permet : </a:t>
            </a:r>
            <a:endParaRPr lang="fr-FR" sz="2000" dirty="0"/>
          </a:p>
          <a:p>
            <a:pPr lvl="0"/>
            <a:r>
              <a:rPr lang="fr-FR" sz="2000" dirty="0" smtClean="0"/>
              <a:t>De prendre conscience que plusieurs innovations coordonnées  sont souvent nécessaires pour produire du changement</a:t>
            </a:r>
          </a:p>
          <a:p>
            <a:r>
              <a:rPr lang="fr-FR" sz="2000" dirty="0"/>
              <a:t>D’identifier les sources de verrouillage, et les types d’innovation susceptibles de favoriser le déverrouillage ; </a:t>
            </a:r>
          </a:p>
          <a:p>
            <a:pPr lvl="0"/>
            <a:r>
              <a:rPr lang="fr-FR" sz="2000" dirty="0" smtClean="0"/>
              <a:t>De choisir de travailler sur les types d’innovation qui ont des chances de se développer dans un système sociotechnique donné ;   </a:t>
            </a:r>
          </a:p>
          <a:p>
            <a:pPr lvl="0"/>
            <a:r>
              <a:rPr lang="fr-FR" sz="2000" dirty="0" smtClean="0"/>
              <a:t>De choisir avec qui on travaille pour un type d’innovation donné ; avec qui concevoir ? avec qui tester ? avec qui diffuser ? Qui enrôler ? </a:t>
            </a:r>
          </a:p>
          <a:p>
            <a:pPr lvl="0"/>
            <a:r>
              <a:rPr lang="fr-FR" sz="2000" dirty="0" smtClean="0"/>
              <a:t>De définir la gouvernance et l’organisation du processus d’innovation.</a:t>
            </a:r>
          </a:p>
          <a:p>
            <a:pPr marL="0" indent="0">
              <a:buNone/>
            </a:pPr>
            <a:endParaRPr lang="fr-FR" sz="2000" dirty="0"/>
          </a:p>
        </p:txBody>
      </p:sp>
      <p:sp>
        <p:nvSpPr>
          <p:cNvPr id="4" name="Titre 1"/>
          <p:cNvSpPr>
            <a:spLocks noGrp="1"/>
          </p:cNvSpPr>
          <p:nvPr>
            <p:ph type="title"/>
          </p:nvPr>
        </p:nvSpPr>
        <p:spPr>
          <a:xfrm>
            <a:off x="457200" y="274638"/>
            <a:ext cx="8229600" cy="505002"/>
          </a:xfrm>
        </p:spPr>
        <p:txBody>
          <a:bodyPr>
            <a:noAutofit/>
          </a:bodyPr>
          <a:lstStyle/>
          <a:p>
            <a:r>
              <a:rPr lang="fr-FR" sz="2800" b="1" dirty="0" smtClean="0">
                <a:solidFill>
                  <a:srgbClr val="FFC000"/>
                </a:solidFill>
              </a:rPr>
              <a:t>Les débouchés du diagnostic sociotechnique</a:t>
            </a:r>
            <a:endParaRPr lang="fr-FR" sz="2800" b="1" dirty="0">
              <a:solidFill>
                <a:srgbClr val="FFC000"/>
              </a:solidFill>
            </a:endParaRPr>
          </a:p>
        </p:txBody>
      </p:sp>
    </p:spTree>
    <p:extLst>
      <p:ext uri="{BB962C8B-B14F-4D97-AF65-F5344CB8AC3E}">
        <p14:creationId xmlns:p14="http://schemas.microsoft.com/office/powerpoint/2010/main" val="299175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454" y="741916"/>
            <a:ext cx="8713361" cy="5700590"/>
          </a:xfrm>
        </p:spPr>
        <p:txBody>
          <a:bodyPr>
            <a:normAutofit fontScale="70000" lnSpcReduction="20000"/>
          </a:bodyPr>
          <a:lstStyle/>
          <a:p>
            <a:pPr marL="514350" lvl="0" indent="-514350">
              <a:buFont typeface="+mj-lt"/>
              <a:buAutoNum type="arabicPeriod"/>
            </a:pPr>
            <a:r>
              <a:rPr lang="fr-FR" sz="3100" b="1" dirty="0"/>
              <a:t>I</a:t>
            </a:r>
            <a:r>
              <a:rPr lang="fr-FR" sz="3100" b="1" dirty="0" smtClean="0"/>
              <a:t>dentifier </a:t>
            </a:r>
            <a:r>
              <a:rPr lang="fr-FR" sz="3100" b="1" dirty="0"/>
              <a:t>les acteurs potentiellement concernés par </a:t>
            </a:r>
            <a:r>
              <a:rPr lang="fr-FR" sz="3100" b="1" dirty="0" smtClean="0"/>
              <a:t>l’enjeu d’innovation, </a:t>
            </a:r>
            <a:r>
              <a:rPr lang="fr-FR" sz="3100" b="1" dirty="0"/>
              <a:t>et les réseaux qui les relient </a:t>
            </a:r>
            <a:r>
              <a:rPr lang="fr-FR" sz="3100" dirty="0"/>
              <a:t>(</a:t>
            </a:r>
            <a:r>
              <a:rPr lang="fr-FR" sz="3100" dirty="0" smtClean="0"/>
              <a:t>entretiens </a:t>
            </a:r>
            <a:r>
              <a:rPr lang="fr-FR" sz="3100" dirty="0"/>
              <a:t>avec quelques experts </a:t>
            </a:r>
            <a:r>
              <a:rPr lang="fr-FR" sz="3100" dirty="0" smtClean="0"/>
              <a:t>de l’enjeu d’innovation ou du territoire). Les questions portent sur un inventaire des acteurs concernés par l’enjeu d’innovation, les relations entre eux, et la nature des innovations en débat, voire controversées. </a:t>
            </a:r>
          </a:p>
          <a:p>
            <a:pPr marL="514350" lvl="0" indent="-514350">
              <a:buFont typeface="+mj-lt"/>
              <a:buAutoNum type="arabicPeriod"/>
            </a:pPr>
            <a:endParaRPr lang="fr-FR" sz="3100" dirty="0" smtClean="0"/>
          </a:p>
          <a:p>
            <a:pPr marL="514350" lvl="0" indent="-514350">
              <a:buFont typeface="+mj-lt"/>
              <a:buAutoNum type="arabicPeriod"/>
            </a:pPr>
            <a:r>
              <a:rPr lang="fr-FR" sz="3100" b="1" dirty="0" smtClean="0"/>
              <a:t>Choisir </a:t>
            </a:r>
            <a:r>
              <a:rPr lang="fr-FR" sz="3100" b="1" dirty="0"/>
              <a:t>quelques innovations controversées</a:t>
            </a:r>
            <a:r>
              <a:rPr lang="fr-FR" sz="3100" dirty="0"/>
              <a:t>, et enquêter les acteurs identifiés dans l’étape 1, </a:t>
            </a:r>
            <a:r>
              <a:rPr lang="fr-FR" sz="3100" dirty="0" smtClean="0"/>
              <a:t>sur leur position vis à vis de ces innovations, et celle des acteurs qu’ils côtoient: Pour chacune des innovations controversées, on propose de poser les questions suivantes (</a:t>
            </a:r>
            <a:r>
              <a:rPr lang="fr-FR" sz="3100" dirty="0" err="1" smtClean="0"/>
              <a:t>Belmin</a:t>
            </a:r>
            <a:r>
              <a:rPr lang="fr-FR" sz="3100" dirty="0" smtClean="0"/>
              <a:t>, 2018) :</a:t>
            </a:r>
            <a:r>
              <a:rPr lang="fr-FR" sz="3100" i="1" dirty="0" smtClean="0"/>
              <a:t> Dans quel contexte, comment et par qui ces innovations ont-elles été inventées, développées, diffusées? Quelles sont les raisons de  leur adoption ou de leur rejet? Quelles sont les positions et les argumentaires des acteurs sur ces innovations? Quelles visions sous-jacentes du progrès technique?</a:t>
            </a:r>
          </a:p>
          <a:p>
            <a:pPr marL="514350" lvl="0" indent="-514350">
              <a:buFont typeface="+mj-lt"/>
              <a:buAutoNum type="arabicPeriod"/>
            </a:pPr>
            <a:r>
              <a:rPr lang="fr-FR" sz="3100" i="1" dirty="0"/>
              <a:t> </a:t>
            </a:r>
            <a:endParaRPr lang="fr-FR" sz="3100" i="1" dirty="0" smtClean="0"/>
          </a:p>
          <a:p>
            <a:pPr marL="514350" lvl="0" indent="-514350">
              <a:buFont typeface="+mj-lt"/>
              <a:buAutoNum type="arabicPeriod"/>
            </a:pPr>
            <a:r>
              <a:rPr lang="fr-FR" sz="3100" i="1" dirty="0"/>
              <a:t> </a:t>
            </a:r>
            <a:endParaRPr lang="fr-FR" sz="3100" i="1" dirty="0" smtClean="0"/>
          </a:p>
          <a:p>
            <a:pPr marL="514350" lvl="0" indent="-514350">
              <a:buFont typeface="+mj-lt"/>
              <a:buAutoNum type="arabicPeriod"/>
            </a:pPr>
            <a:r>
              <a:rPr lang="fr-FR" sz="3100" i="1" dirty="0"/>
              <a:t> </a:t>
            </a:r>
            <a:endParaRPr lang="fr-FR" sz="3100" dirty="0" smtClean="0"/>
          </a:p>
          <a:p>
            <a:endParaRPr lang="fr-FR" dirty="0" smtClean="0"/>
          </a:p>
          <a:p>
            <a:endParaRPr lang="fr-FR" dirty="0"/>
          </a:p>
        </p:txBody>
      </p:sp>
      <p:sp>
        <p:nvSpPr>
          <p:cNvPr id="4" name="Titre 1"/>
          <p:cNvSpPr>
            <a:spLocks noGrp="1"/>
          </p:cNvSpPr>
          <p:nvPr>
            <p:ph type="title"/>
          </p:nvPr>
        </p:nvSpPr>
        <p:spPr>
          <a:xfrm>
            <a:off x="457200" y="123738"/>
            <a:ext cx="8229600" cy="505002"/>
          </a:xfrm>
        </p:spPr>
        <p:txBody>
          <a:bodyPr>
            <a:noAutofit/>
          </a:bodyPr>
          <a:lstStyle/>
          <a:p>
            <a:r>
              <a:rPr lang="fr-FR" sz="2800" b="1" dirty="0" smtClean="0">
                <a:solidFill>
                  <a:srgbClr val="FFC000"/>
                </a:solidFill>
              </a:rPr>
              <a:t>Comment conduire un diagnostic sociotechnique ?</a:t>
            </a:r>
            <a:endParaRPr lang="fr-FR" sz="2800" b="1" dirty="0">
              <a:solidFill>
                <a:srgbClr val="FFC000"/>
              </a:solidFill>
            </a:endParaRPr>
          </a:p>
        </p:txBody>
      </p:sp>
    </p:spTree>
    <p:extLst>
      <p:ext uri="{BB962C8B-B14F-4D97-AF65-F5344CB8AC3E}">
        <p14:creationId xmlns:p14="http://schemas.microsoft.com/office/powerpoint/2010/main" val="26402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454" y="741916"/>
            <a:ext cx="8713361" cy="5252416"/>
          </a:xfrm>
        </p:spPr>
        <p:txBody>
          <a:bodyPr>
            <a:normAutofit fontScale="70000" lnSpcReduction="20000"/>
          </a:bodyPr>
          <a:lstStyle/>
          <a:p>
            <a:pPr marL="514350" lvl="0" indent="-514350">
              <a:buFont typeface="+mj-lt"/>
              <a:buAutoNum type="arabicPeriod"/>
            </a:pPr>
            <a:r>
              <a:rPr lang="fr-FR" sz="2800" dirty="0"/>
              <a:t> </a:t>
            </a:r>
            <a:endParaRPr lang="fr-FR" sz="2800" dirty="0" smtClean="0"/>
          </a:p>
          <a:p>
            <a:pPr marL="514350" lvl="0" indent="-514350">
              <a:buFont typeface="+mj-lt"/>
              <a:buAutoNum type="arabicPeriod"/>
            </a:pPr>
            <a:r>
              <a:rPr lang="fr-FR" sz="2800" b="1" dirty="0" smtClean="0"/>
              <a:t> </a:t>
            </a:r>
          </a:p>
          <a:p>
            <a:pPr marL="514350" lvl="0" indent="-514350">
              <a:buFont typeface="+mj-lt"/>
              <a:buAutoNum type="arabicPeriod"/>
            </a:pPr>
            <a:r>
              <a:rPr lang="fr-FR" sz="2800" b="1" dirty="0" smtClean="0"/>
              <a:t>Décrire le fonctionnement du ou des systèmes sociotechniques identifiés</a:t>
            </a:r>
            <a:r>
              <a:rPr lang="fr-FR" sz="2800" dirty="0" smtClean="0"/>
              <a:t>. D’après </a:t>
            </a:r>
            <a:r>
              <a:rPr lang="fr-FR" sz="2800" dirty="0" err="1" smtClean="0"/>
              <a:t>Belmin</a:t>
            </a:r>
            <a:r>
              <a:rPr lang="fr-FR" sz="2800" dirty="0" smtClean="0"/>
              <a:t> (2018) :</a:t>
            </a:r>
          </a:p>
          <a:p>
            <a:pPr lvl="1"/>
            <a:r>
              <a:rPr lang="fr-FR" dirty="0" smtClean="0"/>
              <a:t>Pour chaque innovation controversée, identifier les moteurs qui stimulent ou freinent leur adoption, et  le rôle des acteurs du SST dans ces processus</a:t>
            </a:r>
          </a:p>
          <a:p>
            <a:pPr lvl="1"/>
            <a:r>
              <a:rPr lang="fr-FR" dirty="0" smtClean="0"/>
              <a:t>Identifier les collectifs  d’acteurs qui se reconnaissent dans les mêmes règles, normes, technologies, réseaux</a:t>
            </a:r>
            <a:r>
              <a:rPr lang="fr-FR" dirty="0"/>
              <a:t>.</a:t>
            </a:r>
            <a:r>
              <a:rPr lang="fr-FR" dirty="0" smtClean="0"/>
              <a:t> On cerne de cette façon les systèmes sociotechniques qui coexistent sur le territoire, et les mécanismes d’auto-renforcement, voire les verrouillages, qui caractérisent chacun. </a:t>
            </a:r>
          </a:p>
          <a:p>
            <a:pPr lvl="1"/>
            <a:endParaRPr lang="fr-FR" b="1" dirty="0" smtClean="0"/>
          </a:p>
          <a:p>
            <a:pPr marL="514350" lvl="0" indent="-514350">
              <a:buFont typeface="+mj-lt"/>
              <a:buAutoNum type="arabicPeriod"/>
            </a:pPr>
            <a:r>
              <a:rPr lang="fr-FR" sz="2800" b="1" dirty="0" smtClean="0"/>
              <a:t>Mettre si possible </a:t>
            </a:r>
            <a:r>
              <a:rPr lang="fr-FR" sz="2800" b="1" dirty="0"/>
              <a:t>les résultats en </a:t>
            </a:r>
            <a:r>
              <a:rPr lang="fr-FR" sz="2800" b="1" dirty="0" smtClean="0"/>
              <a:t>débat</a:t>
            </a:r>
            <a:r>
              <a:rPr lang="fr-FR" sz="2800" b="1" dirty="0"/>
              <a:t> </a:t>
            </a:r>
            <a:r>
              <a:rPr lang="fr-FR" sz="2800" dirty="0" smtClean="0"/>
              <a:t>(pas toujours facile si les tensions entre  acteurs, entre niches et  régime, sont fortes)</a:t>
            </a:r>
          </a:p>
          <a:p>
            <a:pPr marL="514350" lvl="0" indent="-514350">
              <a:buFont typeface="+mj-lt"/>
              <a:buAutoNum type="arabicPeriod"/>
            </a:pPr>
            <a:endParaRPr lang="fr-FR" sz="2800" b="1" dirty="0"/>
          </a:p>
          <a:p>
            <a:pPr marL="514350" lvl="0" indent="-514350">
              <a:buFont typeface="+mj-lt"/>
              <a:buAutoNum type="arabicPeriod"/>
            </a:pPr>
            <a:r>
              <a:rPr lang="fr-FR" sz="2800" b="1" dirty="0" smtClean="0"/>
              <a:t>Enfin,  identifier, en fonction des acquis de  (3) et (4), ce que l’on conçoit, avec qui, comment on organise la conception pour maximiser les chances de réussite</a:t>
            </a:r>
            <a:r>
              <a:rPr lang="fr-FR" sz="2800" i="1" dirty="0" smtClean="0"/>
              <a:t> </a:t>
            </a:r>
            <a:endParaRPr lang="fr-FR" sz="2800" dirty="0" smtClean="0"/>
          </a:p>
          <a:p>
            <a:endParaRPr lang="fr-FR" dirty="0"/>
          </a:p>
        </p:txBody>
      </p:sp>
      <p:sp>
        <p:nvSpPr>
          <p:cNvPr id="4" name="Titre 1"/>
          <p:cNvSpPr>
            <a:spLocks noGrp="1"/>
          </p:cNvSpPr>
          <p:nvPr>
            <p:ph type="title"/>
          </p:nvPr>
        </p:nvSpPr>
        <p:spPr>
          <a:xfrm>
            <a:off x="457200" y="123738"/>
            <a:ext cx="8229600" cy="505002"/>
          </a:xfrm>
        </p:spPr>
        <p:txBody>
          <a:bodyPr>
            <a:noAutofit/>
          </a:bodyPr>
          <a:lstStyle/>
          <a:p>
            <a:r>
              <a:rPr lang="fr-FR" sz="2800" b="1" dirty="0" smtClean="0">
                <a:solidFill>
                  <a:srgbClr val="FFC000"/>
                </a:solidFill>
              </a:rPr>
              <a:t>Comment conduire un diagnostic sociotechnique ?</a:t>
            </a:r>
            <a:endParaRPr lang="fr-FR" sz="2800" b="1" dirty="0">
              <a:solidFill>
                <a:srgbClr val="FFC000"/>
              </a:solidFill>
            </a:endParaRPr>
          </a:p>
        </p:txBody>
      </p:sp>
    </p:spTree>
    <p:extLst>
      <p:ext uri="{BB962C8B-B14F-4D97-AF65-F5344CB8AC3E}">
        <p14:creationId xmlns:p14="http://schemas.microsoft.com/office/powerpoint/2010/main" val="20962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803" y="244989"/>
            <a:ext cx="6103258" cy="1143000"/>
          </a:xfrm>
        </p:spPr>
        <p:txBody>
          <a:bodyPr>
            <a:normAutofit/>
          </a:bodyPr>
          <a:lstStyle/>
          <a:p>
            <a:r>
              <a:rPr lang="fr-FR" sz="3200" b="1" dirty="0" smtClean="0">
                <a:solidFill>
                  <a:srgbClr val="FFC000"/>
                </a:solidFill>
              </a:rPr>
              <a:t>Quelques enjeux pour IDEAS</a:t>
            </a:r>
            <a:endParaRPr lang="fr-FR" sz="3200" b="1" dirty="0">
              <a:solidFill>
                <a:srgbClr val="FFC000"/>
              </a:solidFill>
            </a:endParaRPr>
          </a:p>
        </p:txBody>
      </p:sp>
      <p:sp>
        <p:nvSpPr>
          <p:cNvPr id="3" name="Espace réservé du contenu 2"/>
          <p:cNvSpPr>
            <a:spLocks noGrp="1"/>
          </p:cNvSpPr>
          <p:nvPr>
            <p:ph idx="1"/>
          </p:nvPr>
        </p:nvSpPr>
        <p:spPr/>
        <p:txBody>
          <a:bodyPr>
            <a:normAutofit fontScale="92500" lnSpcReduction="20000"/>
          </a:bodyPr>
          <a:lstStyle/>
          <a:p>
            <a:r>
              <a:rPr lang="fr-FR" sz="2400" dirty="0" smtClean="0"/>
              <a:t>S’appuyer sur les expériences passées pour rédiger un guide méthodologique du diagnostic sociotechnique; faire un test de prototype du guide</a:t>
            </a:r>
          </a:p>
          <a:p>
            <a:r>
              <a:rPr lang="fr-FR" sz="2400" dirty="0" smtClean="0"/>
              <a:t>Intégrer dans le diagnostic sociotechnique la dimension territoriale (</a:t>
            </a:r>
            <a:r>
              <a:rPr lang="fr-FR" sz="2400" dirty="0" err="1" smtClean="0"/>
              <a:t>cf</a:t>
            </a:r>
            <a:r>
              <a:rPr lang="fr-FR" sz="2400" dirty="0" smtClean="0"/>
              <a:t> expériences de R </a:t>
            </a:r>
            <a:r>
              <a:rPr lang="fr-FR" sz="2400" dirty="0" err="1" smtClean="0"/>
              <a:t>Belmin</a:t>
            </a:r>
            <a:r>
              <a:rPr lang="fr-FR" sz="2400" dirty="0" smtClean="0"/>
              <a:t>, P </a:t>
            </a:r>
            <a:r>
              <a:rPr lang="fr-FR" sz="2400" dirty="0" err="1" smtClean="0"/>
              <a:t>Della</a:t>
            </a:r>
            <a:r>
              <a:rPr lang="fr-FR" sz="2400" dirty="0" smtClean="0"/>
              <a:t> Rossa, travail en cours de C. </a:t>
            </a:r>
            <a:r>
              <a:rPr lang="fr-FR" sz="2400" dirty="0" err="1" smtClean="0"/>
              <a:t>Cantat</a:t>
            </a:r>
            <a:r>
              <a:rPr lang="fr-FR" sz="2400" dirty="0" smtClean="0"/>
              <a:t>...): ressources territoriales, interactions entre acteurs, réglementations locales...)</a:t>
            </a:r>
          </a:p>
          <a:p>
            <a:r>
              <a:rPr lang="fr-FR" sz="2400" dirty="0" smtClean="0"/>
              <a:t>Faire le lien avec la traque  aux innovations et les ateliers de conception : l’analyse du  SST comme moyen de cerner les conditions de développement  d’une innovation de terrain (</a:t>
            </a:r>
            <a:r>
              <a:rPr lang="fr-FR" sz="2400" dirty="0" err="1" smtClean="0"/>
              <a:t>cf</a:t>
            </a:r>
            <a:r>
              <a:rPr lang="fr-FR" sz="2400" dirty="0" smtClean="0"/>
              <a:t> travaux de Y </a:t>
            </a:r>
            <a:r>
              <a:rPr lang="fr-FR" sz="2400" dirty="0" err="1" smtClean="0"/>
              <a:t>Boulestreau</a:t>
            </a:r>
            <a:r>
              <a:rPr lang="fr-FR" sz="2400" dirty="0" smtClean="0"/>
              <a:t>...), ou comme  source de  </a:t>
            </a:r>
            <a:r>
              <a:rPr lang="fr-FR" sz="2400" dirty="0" err="1" smtClean="0"/>
              <a:t>défixation</a:t>
            </a:r>
            <a:endParaRPr lang="fr-FR" sz="2400" dirty="0" smtClean="0"/>
          </a:p>
          <a:p>
            <a:r>
              <a:rPr lang="fr-FR" sz="2400" dirty="0" smtClean="0"/>
              <a:t>Faire le  lien avec les politiques publiques de soutien à l’innovation (quelle politique publique pour soutenir l’innovation vertueuse). </a:t>
            </a:r>
            <a:r>
              <a:rPr lang="fr-FR" sz="2400" dirty="0" err="1" smtClean="0"/>
              <a:t>Cf</a:t>
            </a:r>
            <a:r>
              <a:rPr lang="fr-FR" sz="2400" dirty="0" smtClean="0"/>
              <a:t>  thèses J </a:t>
            </a:r>
            <a:r>
              <a:rPr lang="fr-FR" sz="2400" dirty="0" err="1"/>
              <a:t>C</a:t>
            </a:r>
            <a:r>
              <a:rPr lang="fr-FR" sz="2400" dirty="0" err="1" smtClean="0"/>
              <a:t>adiou</a:t>
            </a:r>
            <a:r>
              <a:rPr lang="fr-FR" sz="2400" dirty="0" smtClean="0"/>
              <a:t>, V Trèves...) </a:t>
            </a:r>
          </a:p>
          <a:p>
            <a:r>
              <a:rPr lang="fr-FR" sz="2400" dirty="0" smtClean="0"/>
              <a:t> ...</a:t>
            </a:r>
          </a:p>
          <a:p>
            <a:endParaRPr lang="fr-FR" dirty="0" smtClean="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6" y="41945"/>
            <a:ext cx="2318757" cy="883799"/>
          </a:xfrm>
          <a:prstGeom prst="rect">
            <a:avLst/>
          </a:prstGeom>
        </p:spPr>
      </p:pic>
    </p:spTree>
    <p:extLst>
      <p:ext uri="{BB962C8B-B14F-4D97-AF65-F5344CB8AC3E}">
        <p14:creationId xmlns:p14="http://schemas.microsoft.com/office/powerpoint/2010/main" val="1355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6429" r="738" b="9292"/>
          <a:stretch/>
        </p:blipFill>
        <p:spPr>
          <a:xfrm flipH="1">
            <a:off x="-12701" y="1"/>
            <a:ext cx="9156700" cy="6857999"/>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200" y="1492083"/>
            <a:ext cx="1039271" cy="426018"/>
          </a:xfrm>
          <a:prstGeom prst="rect">
            <a:avLst/>
          </a:prstGeom>
        </p:spPr>
      </p:pic>
      <p:pic>
        <p:nvPicPr>
          <p:cNvPr id="19" name="Imag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52983" y="66739"/>
            <a:ext cx="2132381" cy="798355"/>
          </a:xfrm>
          <a:prstGeom prst="rect">
            <a:avLst/>
          </a:prstGeom>
        </p:spPr>
      </p:pic>
      <p:pic>
        <p:nvPicPr>
          <p:cNvPr id="20" name="Image 19">
            <a:extLst>
              <a:ext uri="{FF2B5EF4-FFF2-40B4-BE49-F238E27FC236}">
                <a16:creationId xmlns:a16="http://schemas.microsoft.com/office/drawing/2014/main" xmlns="" id="{842D7844-954A-9C4E-BA4A-B41A33A69029}"/>
              </a:ext>
            </a:extLst>
          </p:cNvPr>
          <p:cNvPicPr>
            <a:picLocks noChangeAspect="1"/>
          </p:cNvPicPr>
          <p:nvPr/>
        </p:nvPicPr>
        <p:blipFill rotWithShape="1">
          <a:blip r:embed="rId6" cstate="screen">
            <a:duotone>
              <a:prstClr val="black"/>
              <a:schemeClr val="bg1">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p:blipFill>
        <p:spPr>
          <a:xfrm>
            <a:off x="7273671" y="931831"/>
            <a:ext cx="1887515" cy="373501"/>
          </a:xfrm>
          <a:prstGeom prst="rect">
            <a:avLst/>
          </a:prstGeom>
        </p:spPr>
      </p:pic>
      <p:sp>
        <p:nvSpPr>
          <p:cNvPr id="21" name="Rectangle 20"/>
          <p:cNvSpPr/>
          <p:nvPr/>
        </p:nvSpPr>
        <p:spPr>
          <a:xfrm>
            <a:off x="1124368" y="2308559"/>
            <a:ext cx="5416131" cy="551667"/>
          </a:xfrm>
          <a:prstGeom prst="rect">
            <a:avLst/>
          </a:prstGeom>
          <a:noFill/>
        </p:spPr>
        <p:txBody>
          <a:bodyPr wrap="square" lIns="58652" tIns="29326" rIns="58652" bIns="29326">
            <a:spAutoFit/>
          </a:bodyPr>
          <a:lstStyle/>
          <a:p>
            <a:r>
              <a:rPr lang="fr-FR" sz="3200" b="1" dirty="0" smtClean="0">
                <a:ln w="0"/>
                <a:solidFill>
                  <a:srgbClr val="FFC000"/>
                </a:solidFill>
                <a:latin typeface="Franklin Gothic Book" panose="020B0503020102020204" pitchFamily="34" charset="0"/>
                <a:ea typeface="Gadugi" panose="020B0502040204020203" pitchFamily="34" charset="0"/>
              </a:rPr>
              <a:t>MERCI DE VOTRE ATTENTION</a:t>
            </a:r>
            <a:endParaRPr lang="fr-FR" sz="3200" b="1" dirty="0">
              <a:ln w="0"/>
              <a:solidFill>
                <a:srgbClr val="FFC000"/>
              </a:solidFill>
              <a:latin typeface="Franklin Gothic Book" panose="020B0503020102020204" pitchFamily="34" charset="0"/>
              <a:ea typeface="Gadugi" panose="020B0502040204020203" pitchFamily="34" charset="0"/>
            </a:endParaRPr>
          </a:p>
        </p:txBody>
      </p:sp>
      <p:sp>
        <p:nvSpPr>
          <p:cNvPr id="2" name="Espace réservé du numéro de diapositive 1"/>
          <p:cNvSpPr>
            <a:spLocks noGrp="1"/>
          </p:cNvSpPr>
          <p:nvPr>
            <p:ph type="sldNum" sz="quarter" idx="12"/>
          </p:nvPr>
        </p:nvSpPr>
        <p:spPr>
          <a:xfrm>
            <a:off x="6553200" y="6356350"/>
            <a:ext cx="2133600" cy="365125"/>
          </a:xfrm>
        </p:spPr>
        <p:txBody>
          <a:bodyPr/>
          <a:lstStyle/>
          <a:p>
            <a:fld id="{907318D1-302E-8043-A935-5B10D8430C42}" type="slidenum">
              <a:rPr lang="fr-FR" smtClean="0"/>
              <a:t>18</a:t>
            </a:fld>
            <a:endParaRPr lang="fr-FR"/>
          </a:p>
        </p:txBody>
      </p:sp>
    </p:spTree>
    <p:extLst>
      <p:ext uri="{BB962C8B-B14F-4D97-AF65-F5344CB8AC3E}">
        <p14:creationId xmlns:p14="http://schemas.microsoft.com/office/powerpoint/2010/main" val="325132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ZoneTexte 13"/>
          <p:cNvSpPr txBox="1"/>
          <p:nvPr/>
        </p:nvSpPr>
        <p:spPr>
          <a:xfrm>
            <a:off x="2696237" y="2648772"/>
            <a:ext cx="6447763" cy="461665"/>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CC0099"/>
                </a:solidFill>
                <a:effectLst/>
                <a:uLnTx/>
                <a:uFillTx/>
              </a:defRPr>
            </a:lvl1pPr>
          </a:lstStyle>
          <a:p>
            <a:r>
              <a:rPr lang="fr-FR" sz="2400" b="1" dirty="0" smtClean="0">
                <a:solidFill>
                  <a:srgbClr val="FFC000"/>
                </a:solidFill>
              </a:rPr>
              <a:t>NOS DEMARCHES et OUTILS</a:t>
            </a:r>
            <a:endParaRPr lang="fr-FR" sz="2400" dirty="0">
              <a:solidFill>
                <a:srgbClr val="FFC000"/>
              </a:solidFill>
            </a:endParaRPr>
          </a:p>
        </p:txBody>
      </p:sp>
      <p:sp>
        <p:nvSpPr>
          <p:cNvPr id="9" name="Rectangle 8"/>
          <p:cNvSpPr/>
          <p:nvPr/>
        </p:nvSpPr>
        <p:spPr>
          <a:xfrm>
            <a:off x="149644" y="4263372"/>
            <a:ext cx="2821547" cy="1261884"/>
          </a:xfrm>
          <a:prstGeom prst="rect">
            <a:avLst/>
          </a:prstGeom>
        </p:spPr>
        <p:txBody>
          <a:bodyPr wrap="square">
            <a:spAutoFit/>
          </a:bodyPr>
          <a:lstStyle/>
          <a:p>
            <a:pPr algn="ctr"/>
            <a:r>
              <a:rPr lang="fr-FR" sz="1400" b="1" dirty="0"/>
              <a:t>Diagnostic des usages</a:t>
            </a:r>
            <a:r>
              <a:rPr lang="fr-FR" sz="1400" dirty="0"/>
              <a:t>: </a:t>
            </a:r>
            <a:endParaRPr lang="fr-FR" sz="1400" dirty="0" smtClean="0"/>
          </a:p>
          <a:p>
            <a:pPr algn="ctr"/>
            <a:r>
              <a:rPr lang="fr-FR" sz="1200" dirty="0" smtClean="0"/>
              <a:t>analyse la diversité des manières d’accomplir une tâche ou de résoudre un problème, pour stimuler la conception d’un </a:t>
            </a:r>
            <a:r>
              <a:rPr lang="fr-FR" sz="1200" dirty="0"/>
              <a:t>outil ou </a:t>
            </a:r>
            <a:r>
              <a:rPr lang="fr-FR" sz="1200" dirty="0" smtClean="0"/>
              <a:t>d’un procédé innovant, </a:t>
            </a:r>
            <a:r>
              <a:rPr lang="fr-FR" sz="1200" dirty="0"/>
              <a:t>en lien avec les futurs usagers</a:t>
            </a:r>
            <a:r>
              <a:rPr lang="fr-FR" sz="1400" dirty="0"/>
              <a:t>.</a:t>
            </a:r>
          </a:p>
        </p:txBody>
      </p:sp>
      <p:sp>
        <p:nvSpPr>
          <p:cNvPr id="10" name="Rectangle 9"/>
          <p:cNvSpPr/>
          <p:nvPr/>
        </p:nvSpPr>
        <p:spPr>
          <a:xfrm>
            <a:off x="149644" y="5754077"/>
            <a:ext cx="2821547" cy="1046440"/>
          </a:xfrm>
          <a:prstGeom prst="rect">
            <a:avLst/>
          </a:prstGeom>
          <a:ln>
            <a:solidFill>
              <a:srgbClr val="FFFFFF"/>
            </a:solidFill>
          </a:ln>
        </p:spPr>
        <p:txBody>
          <a:bodyPr wrap="square">
            <a:spAutoFit/>
          </a:bodyPr>
          <a:lstStyle/>
          <a:p>
            <a:pPr algn="ctr"/>
            <a:r>
              <a:rPr lang="fr-FR" sz="1400" b="1" dirty="0"/>
              <a:t>Test de </a:t>
            </a:r>
            <a:r>
              <a:rPr lang="fr-FR" sz="1400" b="1" dirty="0" smtClean="0"/>
              <a:t>l’usage de prototype </a:t>
            </a:r>
            <a:r>
              <a:rPr lang="fr-FR" sz="1400" dirty="0"/>
              <a:t>: </a:t>
            </a:r>
            <a:r>
              <a:rPr lang="fr-FR" sz="1200" dirty="0" smtClean="0"/>
              <a:t>soumet des prototypes d’innovations à l’avis d’utilisateurs potentiels sur la base d’une prise en main et d’une utilisation en situations réelles</a:t>
            </a:r>
            <a:endParaRPr lang="fr-FR" sz="1200" dirty="0"/>
          </a:p>
        </p:txBody>
      </p:sp>
      <p:sp>
        <p:nvSpPr>
          <p:cNvPr id="11" name="Rectangle 10"/>
          <p:cNvSpPr/>
          <p:nvPr/>
        </p:nvSpPr>
        <p:spPr>
          <a:xfrm>
            <a:off x="178565" y="2747653"/>
            <a:ext cx="2880000" cy="1231106"/>
          </a:xfrm>
          <a:prstGeom prst="rect">
            <a:avLst/>
          </a:prstGeom>
        </p:spPr>
        <p:txBody>
          <a:bodyPr>
            <a:spAutoFit/>
          </a:bodyPr>
          <a:lstStyle/>
          <a:p>
            <a:pPr algn="ctr"/>
            <a:r>
              <a:rPr lang="fr-FR" sz="1400" b="1" dirty="0"/>
              <a:t>Ateliers </a:t>
            </a:r>
            <a:r>
              <a:rPr lang="fr-FR" sz="1400" b="1" dirty="0" smtClean="0"/>
              <a:t>de conception </a:t>
            </a:r>
            <a:r>
              <a:rPr lang="fr-FR" sz="1400" dirty="0"/>
              <a:t>: </a:t>
            </a:r>
            <a:endParaRPr lang="fr-FR" sz="1400" dirty="0" smtClean="0"/>
          </a:p>
          <a:p>
            <a:pPr algn="ctr"/>
            <a:r>
              <a:rPr lang="fr-FR" sz="1200" dirty="0" smtClean="0"/>
              <a:t>organise </a:t>
            </a:r>
            <a:r>
              <a:rPr lang="fr-FR" sz="1200" dirty="0"/>
              <a:t>le dialogue entre des acteurs clés pour imaginer collectivement des solutions </a:t>
            </a:r>
            <a:r>
              <a:rPr lang="fr-FR" sz="1200" dirty="0" smtClean="0"/>
              <a:t>innovantes, via </a:t>
            </a:r>
            <a:r>
              <a:rPr lang="fr-FR" sz="1200" dirty="0"/>
              <a:t>une compréhension commune des </a:t>
            </a:r>
            <a:r>
              <a:rPr lang="fr-FR" sz="1200" dirty="0" smtClean="0"/>
              <a:t>enjeux et un partage de connaissances</a:t>
            </a:r>
            <a:endParaRPr lang="fr-FR" sz="1200" dirty="0"/>
          </a:p>
        </p:txBody>
      </p:sp>
      <p:sp>
        <p:nvSpPr>
          <p:cNvPr id="12" name="Rectangle 11"/>
          <p:cNvSpPr/>
          <p:nvPr/>
        </p:nvSpPr>
        <p:spPr>
          <a:xfrm>
            <a:off x="6182935" y="3897732"/>
            <a:ext cx="2956562" cy="1046440"/>
          </a:xfrm>
          <a:prstGeom prst="rect">
            <a:avLst/>
          </a:prstGeom>
          <a:ln>
            <a:noFill/>
          </a:ln>
        </p:spPr>
        <p:txBody>
          <a:bodyPr wrap="square">
            <a:spAutoFit/>
          </a:bodyPr>
          <a:lstStyle/>
          <a:p>
            <a:pPr algn="ctr"/>
            <a:r>
              <a:rPr lang="fr-FR" sz="1400" b="1" dirty="0" smtClean="0"/>
              <a:t>Scénarisation de </a:t>
            </a:r>
            <a:r>
              <a:rPr lang="fr-FR" sz="1400" b="1" dirty="0"/>
              <a:t>territoires </a:t>
            </a:r>
            <a:r>
              <a:rPr lang="fr-FR" sz="1400" b="1" dirty="0" smtClean="0"/>
              <a:t>agricoles:</a:t>
            </a:r>
            <a:r>
              <a:rPr lang="fr-FR" sz="1400" dirty="0" smtClean="0"/>
              <a:t> </a:t>
            </a:r>
            <a:r>
              <a:rPr lang="fr-FR" sz="1200" dirty="0"/>
              <a:t>simule l’agencement de systèmes de </a:t>
            </a:r>
            <a:r>
              <a:rPr lang="fr-FR" sz="1200" dirty="0" smtClean="0"/>
              <a:t>culture </a:t>
            </a:r>
            <a:r>
              <a:rPr lang="fr-FR" sz="1200" dirty="0"/>
              <a:t>innovants en intégrant des enjeux individuels et collectifs et les spécificités locales</a:t>
            </a:r>
          </a:p>
        </p:txBody>
      </p:sp>
      <p:sp>
        <p:nvSpPr>
          <p:cNvPr id="13" name="Rectangle 12"/>
          <p:cNvSpPr/>
          <p:nvPr/>
        </p:nvSpPr>
        <p:spPr>
          <a:xfrm>
            <a:off x="3318311" y="4747323"/>
            <a:ext cx="2467556" cy="892552"/>
          </a:xfrm>
          <a:prstGeom prst="rect">
            <a:avLst/>
          </a:prstGeom>
        </p:spPr>
        <p:txBody>
          <a:bodyPr wrap="square">
            <a:spAutoFit/>
          </a:bodyPr>
          <a:lstStyle/>
          <a:p>
            <a:pPr algn="ctr"/>
            <a:r>
              <a:rPr lang="fr-FR" sz="1400" b="1" dirty="0" smtClean="0"/>
              <a:t>Système distribué de connaissances</a:t>
            </a:r>
            <a:r>
              <a:rPr lang="fr-FR" sz="1400" dirty="0" smtClean="0"/>
              <a:t>: </a:t>
            </a:r>
            <a:r>
              <a:rPr lang="fr-FR" sz="1200" dirty="0" smtClean="0"/>
              <a:t>capitalise les connaissances scientifiques et expertes pour la conception</a:t>
            </a:r>
            <a:endParaRPr lang="fr-FR" sz="1200" dirty="0"/>
          </a:p>
        </p:txBody>
      </p:sp>
      <p:sp>
        <p:nvSpPr>
          <p:cNvPr id="19" name="Rectangle à coins arrondis 18"/>
          <p:cNvSpPr/>
          <p:nvPr/>
        </p:nvSpPr>
        <p:spPr>
          <a:xfrm>
            <a:off x="149644" y="5675380"/>
            <a:ext cx="2821547" cy="1125138"/>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3132780" y="3418239"/>
            <a:ext cx="2991701" cy="1121039"/>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3244481" y="4661454"/>
            <a:ext cx="2721926" cy="1092623"/>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5814" y="2648772"/>
            <a:ext cx="2998519" cy="1347512"/>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6199432" y="3853461"/>
            <a:ext cx="2880786" cy="1090712"/>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3132780" y="3544901"/>
            <a:ext cx="2987736" cy="1046440"/>
          </a:xfrm>
          <a:prstGeom prst="rect">
            <a:avLst/>
          </a:prstGeom>
        </p:spPr>
        <p:txBody>
          <a:bodyPr wrap="square">
            <a:spAutoFit/>
          </a:bodyPr>
          <a:lstStyle/>
          <a:p>
            <a:pPr algn="ctr"/>
            <a:r>
              <a:rPr lang="fr-FR" sz="1400" b="1" dirty="0" smtClean="0"/>
              <a:t>Traque aux innovations </a:t>
            </a:r>
            <a:r>
              <a:rPr lang="fr-FR" sz="1400" dirty="0" smtClean="0"/>
              <a:t>: </a:t>
            </a:r>
          </a:p>
          <a:p>
            <a:pPr algn="ctr"/>
            <a:r>
              <a:rPr lang="fr-FR" sz="1200" dirty="0" smtClean="0"/>
              <a:t>repère et analyse des pratiques innovantes et capitalise sur leur connaissance pour développer la capacité de création des acteurs.</a:t>
            </a:r>
            <a:endParaRPr lang="fr-FR" sz="1200" dirty="0"/>
          </a:p>
        </p:txBody>
      </p:sp>
      <p:sp>
        <p:nvSpPr>
          <p:cNvPr id="17" name="Rectangle à coins arrondis 16"/>
          <p:cNvSpPr/>
          <p:nvPr/>
        </p:nvSpPr>
        <p:spPr>
          <a:xfrm>
            <a:off x="228681" y="4168648"/>
            <a:ext cx="2721926" cy="1392798"/>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175352" y="5899532"/>
            <a:ext cx="2949129" cy="882621"/>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3244481" y="5899532"/>
            <a:ext cx="2880000" cy="861774"/>
          </a:xfrm>
          <a:prstGeom prst="rect">
            <a:avLst/>
          </a:prstGeom>
        </p:spPr>
        <p:txBody>
          <a:bodyPr>
            <a:spAutoFit/>
          </a:bodyPr>
          <a:lstStyle/>
          <a:p>
            <a:pPr algn="ctr"/>
            <a:r>
              <a:rPr lang="fr-FR" sz="1400" b="1" dirty="0" smtClean="0"/>
              <a:t>Conception pas-à-pas:</a:t>
            </a:r>
          </a:p>
          <a:p>
            <a:pPr algn="ctr"/>
            <a:r>
              <a:rPr lang="fr-FR" sz="1200" dirty="0" smtClean="0"/>
              <a:t>Accompagne des agriculteurs-concepteurs dans la transformation progressive de leurs modes de production</a:t>
            </a:r>
            <a:endParaRPr lang="fr-FR" sz="1200" dirty="0"/>
          </a:p>
        </p:txBody>
      </p:sp>
      <p:sp>
        <p:nvSpPr>
          <p:cNvPr id="27" name="Rectangle 26"/>
          <p:cNvSpPr/>
          <p:nvPr/>
        </p:nvSpPr>
        <p:spPr>
          <a:xfrm>
            <a:off x="6281760" y="5081508"/>
            <a:ext cx="2798458" cy="1754326"/>
          </a:xfrm>
          <a:prstGeom prst="rect">
            <a:avLst/>
          </a:prstGeom>
          <a:noFill/>
          <a:ln>
            <a:noFill/>
          </a:ln>
        </p:spPr>
        <p:txBody>
          <a:bodyPr wrap="square">
            <a:spAutoFit/>
          </a:bodyPr>
          <a:lstStyle/>
          <a:p>
            <a:pPr algn="ctr"/>
            <a:r>
              <a:rPr lang="fr-FR" b="1" dirty="0" smtClean="0"/>
              <a:t>Diagnostic du système </a:t>
            </a:r>
            <a:r>
              <a:rPr lang="fr-FR" b="1" dirty="0" err="1" smtClean="0"/>
              <a:t>socio-technique</a:t>
            </a:r>
            <a:r>
              <a:rPr lang="fr-FR" dirty="0" smtClean="0"/>
              <a:t>: </a:t>
            </a:r>
          </a:p>
          <a:p>
            <a:pPr algn="ctr"/>
            <a:r>
              <a:rPr lang="fr-FR" dirty="0" smtClean="0"/>
              <a:t>analyse les freins et leviers à l’innovation au sein de systèmes d’acteurs régionaux ou nationaux</a:t>
            </a:r>
            <a:endParaRPr lang="fr-FR" dirty="0"/>
          </a:p>
        </p:txBody>
      </p:sp>
      <p:sp>
        <p:nvSpPr>
          <p:cNvPr id="28" name="Rectangle à coins arrondis 27"/>
          <p:cNvSpPr/>
          <p:nvPr/>
        </p:nvSpPr>
        <p:spPr>
          <a:xfrm>
            <a:off x="6281760" y="5094335"/>
            <a:ext cx="2780379" cy="1694681"/>
          </a:xfrm>
          <a:prstGeom prst="roundRect">
            <a:avLst/>
          </a:prstGeom>
          <a:no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6" y="41945"/>
            <a:ext cx="2318757" cy="883799"/>
          </a:xfrm>
          <a:prstGeom prst="rect">
            <a:avLst/>
          </a:prstGeom>
        </p:spPr>
      </p:pic>
      <p:pic>
        <p:nvPicPr>
          <p:cNvPr id="30" name="Image 29"/>
          <p:cNvPicPr>
            <a:picLocks noChangeAspect="1"/>
          </p:cNvPicPr>
          <p:nvPr/>
        </p:nvPicPr>
        <p:blipFill>
          <a:blip r:embed="rId4"/>
          <a:stretch>
            <a:fillRect/>
          </a:stretch>
        </p:blipFill>
        <p:spPr>
          <a:xfrm>
            <a:off x="3963150" y="34525"/>
            <a:ext cx="5177003" cy="2579545"/>
          </a:xfrm>
          <a:prstGeom prst="rect">
            <a:avLst/>
          </a:prstGeom>
        </p:spPr>
      </p:pic>
      <p:sp>
        <p:nvSpPr>
          <p:cNvPr id="2" name="Rectangle 1"/>
          <p:cNvSpPr/>
          <p:nvPr/>
        </p:nvSpPr>
        <p:spPr>
          <a:xfrm>
            <a:off x="0" y="835631"/>
            <a:ext cx="4128655" cy="1754326"/>
          </a:xfrm>
          <a:prstGeom prst="rect">
            <a:avLst/>
          </a:prstGeom>
        </p:spPr>
        <p:txBody>
          <a:bodyPr wrap="square">
            <a:spAutoFit/>
          </a:bodyPr>
          <a:lstStyle/>
          <a:p>
            <a:pPr>
              <a:spcBef>
                <a:spcPts val="600"/>
              </a:spcBef>
              <a:spcAft>
                <a:spcPts val="600"/>
              </a:spcAft>
            </a:pPr>
            <a:r>
              <a:rPr lang="fr-FR" b="1" i="1" dirty="0">
                <a:solidFill>
                  <a:srgbClr val="AFB80B"/>
                </a:solidFill>
              </a:rPr>
              <a:t>Accompagner des projets d’innovation </a:t>
            </a:r>
            <a:r>
              <a:rPr lang="fr-FR" dirty="0">
                <a:solidFill>
                  <a:schemeClr val="accent4">
                    <a:lumMod val="50000"/>
                  </a:schemeClr>
                </a:solidFill>
              </a:rPr>
              <a:t>par le développement de nouveaux outils, de démarches collaboratives et de méthodes capables de répondre aux défis systémiques des transitions dans les systèmes </a:t>
            </a:r>
            <a:r>
              <a:rPr lang="fr-FR" dirty="0" err="1">
                <a:solidFill>
                  <a:schemeClr val="accent4">
                    <a:lumMod val="50000"/>
                  </a:schemeClr>
                </a:solidFill>
              </a:rPr>
              <a:t>agri-alimentaires</a:t>
            </a:r>
            <a:endParaRPr lang="fr-FR" dirty="0">
              <a:solidFill>
                <a:schemeClr val="accent4">
                  <a:lumMod val="50000"/>
                </a:schemeClr>
              </a:solidFill>
            </a:endParaRPr>
          </a:p>
        </p:txBody>
      </p:sp>
    </p:spTree>
    <p:extLst>
      <p:ext uri="{BB962C8B-B14F-4D97-AF65-F5344CB8AC3E}">
        <p14:creationId xmlns:p14="http://schemas.microsoft.com/office/powerpoint/2010/main" val="2861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animBg="1"/>
      <p:bldP spid="11" grpId="0"/>
      <p:bldP spid="12" grpId="0"/>
      <p:bldP spid="13" grpId="0"/>
      <p:bldP spid="19" grpId="0" animBg="1"/>
      <p:bldP spid="21" grpId="0" animBg="1"/>
      <p:bldP spid="22" grpId="0" animBg="1"/>
      <p:bldP spid="23" grpId="0" animBg="1"/>
      <p:bldP spid="24" grpId="0" animBg="1"/>
      <p:bldP spid="16" grpId="0"/>
      <p:bldP spid="17" grpId="0" animBg="1"/>
      <p:bldP spid="25" grpId="0" animBg="1"/>
      <p:bldP spid="26" grpId="0"/>
      <p:bldP spid="27" grpId="0"/>
      <p:bldP spid="2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87041"/>
            <a:ext cx="9022178" cy="5992839"/>
          </a:xfrm>
        </p:spPr>
        <p:txBody>
          <a:bodyPr>
            <a:normAutofit fontScale="70000" lnSpcReduction="20000"/>
          </a:bodyPr>
          <a:lstStyle/>
          <a:p>
            <a:endParaRPr lang="fr-FR" b="1" dirty="0" smtClean="0"/>
          </a:p>
          <a:p>
            <a:r>
              <a:rPr lang="fr-FR" b="1" dirty="0" smtClean="0"/>
              <a:t>Inscrire </a:t>
            </a:r>
            <a:r>
              <a:rPr lang="fr-FR" b="1" dirty="0"/>
              <a:t>le processus de conception dans une dynamique </a:t>
            </a:r>
            <a:r>
              <a:rPr lang="fr-FR" b="1" dirty="0" smtClean="0"/>
              <a:t>d’innovation </a:t>
            </a:r>
            <a:r>
              <a:rPr lang="fr-FR" dirty="0" smtClean="0"/>
              <a:t>: </a:t>
            </a:r>
          </a:p>
          <a:p>
            <a:pPr lvl="1"/>
            <a:r>
              <a:rPr lang="fr-FR" sz="3200" dirty="0" smtClean="0"/>
              <a:t>De nombreux acteurs concernés par le processus d’innovation (ceux qui inventent, ceux qui développent, </a:t>
            </a:r>
            <a:r>
              <a:rPr lang="fr-FR" sz="3200" dirty="0"/>
              <a:t>ceux qui ont des savoirs </a:t>
            </a:r>
            <a:r>
              <a:rPr lang="fr-FR" sz="3200" dirty="0" smtClean="0"/>
              <a:t>utiles, les usagers potentiels, ceux qui seront impactés,...)</a:t>
            </a:r>
          </a:p>
          <a:p>
            <a:pPr lvl="1"/>
            <a:r>
              <a:rPr lang="fr-FR" sz="3200" dirty="0" smtClean="0"/>
              <a:t>Une innovation technique s’accompagne souvent d’innovations organisationnelles et institutionnelles </a:t>
            </a:r>
            <a:r>
              <a:rPr lang="fr-FR" sz="3200" dirty="0" smtClean="0">
                <a:sym typeface="Wingdings"/>
              </a:rPr>
              <a:t> </a:t>
            </a:r>
            <a:r>
              <a:rPr lang="fr-FR" sz="3200" dirty="0" smtClean="0"/>
              <a:t>La </a:t>
            </a:r>
            <a:r>
              <a:rPr lang="fr-FR" sz="3200" dirty="0"/>
              <a:t>question est bien de penser simultanément la technique et les transformations qu’elle induit sur </a:t>
            </a:r>
            <a:r>
              <a:rPr lang="fr-FR" sz="3200" dirty="0" smtClean="0"/>
              <a:t>les plans organisationnel et institutionnel.</a:t>
            </a:r>
          </a:p>
          <a:p>
            <a:pPr lvl="1"/>
            <a:endParaRPr lang="fr-FR" sz="3200" dirty="0" smtClean="0"/>
          </a:p>
          <a:p>
            <a:r>
              <a:rPr lang="fr-FR" b="1" dirty="0" smtClean="0"/>
              <a:t>Préparer le processus de conception: </a:t>
            </a:r>
          </a:p>
          <a:p>
            <a:pPr lvl="1"/>
            <a:r>
              <a:rPr lang="fr-FR" sz="3200" dirty="0" smtClean="0"/>
              <a:t>Que veut-on concevoir? Pour quels utilisateurs? </a:t>
            </a:r>
          </a:p>
          <a:p>
            <a:pPr lvl="1"/>
            <a:r>
              <a:rPr lang="fr-FR" sz="3200" dirty="0" smtClean="0"/>
              <a:t>S’appuyer sur des acteurs divers pour concevoir, mais quels acteurs ?  Quelles expertises ? Quelle contribution ? </a:t>
            </a:r>
          </a:p>
          <a:p>
            <a:pPr lvl="1"/>
            <a:r>
              <a:rPr lang="fr-FR" sz="3200" dirty="0" smtClean="0"/>
              <a:t>Exemple d’un atelier de conception : nombre de participants limité, &lt;&lt; nombre d’acteurs légitimes et/ou pertinents; peut on travailler avec des « représentants » de catégories d’acteurs ? Quelles catégories ? comment choisir les représentants ?</a:t>
            </a:r>
          </a:p>
          <a:p>
            <a:pPr lvl="1"/>
            <a:endParaRPr lang="fr-FR" sz="3200" dirty="0"/>
          </a:p>
          <a:p>
            <a:endParaRPr lang="fr-FR" dirty="0"/>
          </a:p>
        </p:txBody>
      </p:sp>
      <p:sp>
        <p:nvSpPr>
          <p:cNvPr id="2" name="ZoneTexte 1"/>
          <p:cNvSpPr txBox="1"/>
          <p:nvPr/>
        </p:nvSpPr>
        <p:spPr>
          <a:xfrm>
            <a:off x="443594" y="111048"/>
            <a:ext cx="8147152" cy="523220"/>
          </a:xfrm>
          <a:prstGeom prst="rect">
            <a:avLst/>
          </a:prstGeom>
          <a:noFill/>
        </p:spPr>
        <p:txBody>
          <a:bodyPr wrap="square" rtlCol="0">
            <a:spAutoFit/>
          </a:bodyPr>
          <a:lstStyle/>
          <a:p>
            <a:r>
              <a:rPr lang="fr-FR" sz="2800" b="1" dirty="0" smtClean="0">
                <a:solidFill>
                  <a:srgbClr val="FFC000"/>
                </a:solidFill>
              </a:rPr>
              <a:t>Introduction: pourquoi un diagnostic sociotechnique?</a:t>
            </a:r>
            <a:endParaRPr lang="fr-FR" sz="2800" b="1" dirty="0">
              <a:solidFill>
                <a:srgbClr val="FFC000"/>
              </a:solidFill>
            </a:endParaRPr>
          </a:p>
        </p:txBody>
      </p:sp>
    </p:spTree>
    <p:extLst>
      <p:ext uri="{BB962C8B-B14F-4D97-AF65-F5344CB8AC3E}">
        <p14:creationId xmlns:p14="http://schemas.microsoft.com/office/powerpoint/2010/main" val="197821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4017"/>
            <a:ext cx="8229600" cy="5255118"/>
          </a:xfrm>
        </p:spPr>
        <p:txBody>
          <a:bodyPr>
            <a:normAutofit fontScale="70000" lnSpcReduction="20000"/>
          </a:bodyPr>
          <a:lstStyle/>
          <a:p>
            <a:pPr marL="0" indent="0">
              <a:buNone/>
            </a:pPr>
            <a:r>
              <a:rPr lang="fr-FR" b="1" dirty="0"/>
              <a:t>Le système sociotechnique, cadre du processus </a:t>
            </a:r>
            <a:r>
              <a:rPr lang="fr-FR" b="1" dirty="0" smtClean="0"/>
              <a:t>d’innovation</a:t>
            </a:r>
          </a:p>
          <a:p>
            <a:pPr marL="0" indent="0">
              <a:buNone/>
            </a:pPr>
            <a:endParaRPr lang="fr-FR" dirty="0"/>
          </a:p>
          <a:p>
            <a:r>
              <a:rPr lang="fr-FR" b="1" dirty="0"/>
              <a:t>Les acteurs qui conçoivent, développent, diffusent des innovations ne sont pas isolés</a:t>
            </a:r>
            <a:r>
              <a:rPr lang="fr-FR" dirty="0"/>
              <a:t>: ils opèrent dans des systèmes sociotechniques, définis par un ensemble d’acteurs en réseau, leurs pratiques, leurs savoirs, les technologies qu’ils mobilisent, leurs représentations collectives, les normes et règles qu’ils se donnent</a:t>
            </a:r>
            <a:r>
              <a:rPr lang="fr-FR" dirty="0" smtClean="0"/>
              <a:t>…</a:t>
            </a:r>
          </a:p>
          <a:p>
            <a:endParaRPr lang="fr-FR" dirty="0"/>
          </a:p>
          <a:p>
            <a:r>
              <a:rPr lang="fr-FR" b="1" dirty="0"/>
              <a:t>Un système sociotechnique est configuré par les innovations qui y ont diffusé</a:t>
            </a:r>
            <a:r>
              <a:rPr lang="fr-FR" dirty="0"/>
              <a:t>: Rendements  croissants d’adoption = plus une technologie est adoptée plus elle devient attractive et performante (effets de réseau, d’apprentissage, économies d’échelle, représentations collectives, synergies avec d’autres technologies…</a:t>
            </a:r>
            <a:r>
              <a:rPr lang="fr-FR" dirty="0" smtClean="0"/>
              <a:t>)</a:t>
            </a:r>
          </a:p>
          <a:p>
            <a:endParaRPr lang="fr-FR" dirty="0"/>
          </a:p>
          <a:p>
            <a:r>
              <a:rPr lang="fr-FR" b="1" dirty="0" smtClean="0"/>
              <a:t>Le diagnostic sociotechnique</a:t>
            </a:r>
            <a:r>
              <a:rPr lang="fr-FR" dirty="0" smtClean="0"/>
              <a:t> = comprendre le fonctionnement du ou des systèmes sociotechniques, pour gérer le processus d’innovation</a:t>
            </a:r>
            <a:endParaRPr lang="fr-FR" dirty="0"/>
          </a:p>
        </p:txBody>
      </p:sp>
      <p:sp>
        <p:nvSpPr>
          <p:cNvPr id="6" name="ZoneTexte 5"/>
          <p:cNvSpPr txBox="1"/>
          <p:nvPr/>
        </p:nvSpPr>
        <p:spPr>
          <a:xfrm>
            <a:off x="443594" y="184888"/>
            <a:ext cx="8460454" cy="523220"/>
          </a:xfrm>
          <a:prstGeom prst="rect">
            <a:avLst/>
          </a:prstGeom>
          <a:noFill/>
        </p:spPr>
        <p:txBody>
          <a:bodyPr wrap="square" rtlCol="0">
            <a:spAutoFit/>
          </a:bodyPr>
          <a:lstStyle/>
          <a:p>
            <a:r>
              <a:rPr lang="fr-FR" sz="2800" b="1" dirty="0" smtClean="0">
                <a:solidFill>
                  <a:srgbClr val="FFC000"/>
                </a:solidFill>
              </a:rPr>
              <a:t>Introduction: Qu’est ce qu’un système sociotechnique?</a:t>
            </a:r>
            <a:endParaRPr lang="fr-FR" sz="2800" b="1" dirty="0">
              <a:solidFill>
                <a:srgbClr val="FFC000"/>
              </a:solidFill>
            </a:endParaRPr>
          </a:p>
        </p:txBody>
      </p:sp>
    </p:spTree>
    <p:extLst>
      <p:ext uri="{BB962C8B-B14F-4D97-AF65-F5344CB8AC3E}">
        <p14:creationId xmlns:p14="http://schemas.microsoft.com/office/powerpoint/2010/main" val="18039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3" descr="Surfaces cultures Fran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555040"/>
            <a:ext cx="9031288"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ZoneTexte 4"/>
          <p:cNvSpPr txBox="1">
            <a:spLocks noChangeArrowheads="1"/>
          </p:cNvSpPr>
          <p:nvPr/>
        </p:nvSpPr>
        <p:spPr bwMode="auto">
          <a:xfrm>
            <a:off x="6300788" y="1655010"/>
            <a:ext cx="2765425"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b="1" dirty="0">
                <a:solidFill>
                  <a:srgbClr val="3366FF"/>
                </a:solidFill>
                <a:latin typeface="+mn-lt"/>
              </a:rPr>
              <a:t>De plus en plus de blé et de colza...</a:t>
            </a:r>
          </a:p>
          <a:p>
            <a:pPr eaLnBrk="1" hangingPunct="1"/>
            <a:endParaRPr lang="fr-FR" sz="2000" b="1" dirty="0">
              <a:solidFill>
                <a:srgbClr val="669900"/>
              </a:solidFill>
              <a:latin typeface="+mn-lt"/>
            </a:endParaRPr>
          </a:p>
          <a:p>
            <a:pPr eaLnBrk="1" hangingPunct="1"/>
            <a:r>
              <a:rPr lang="fr-FR" sz="2000" dirty="0">
                <a:latin typeface="+mn-lt"/>
              </a:rPr>
              <a:t>Effet de la concentration de la R&amp;D agricole et agro-alimentaire, de la sélection, de l’ouverture de nouveaux débouchés dédiés à ces espèces (biocarburants</a:t>
            </a:r>
            <a:r>
              <a:rPr lang="mr-IN" sz="2000" dirty="0">
                <a:latin typeface="+mn-lt"/>
              </a:rPr>
              <a:t>…</a:t>
            </a:r>
            <a:r>
              <a:rPr lang="fr-FR" sz="2000" dirty="0">
                <a:latin typeface="+mn-lt"/>
              </a:rPr>
              <a:t>) </a:t>
            </a:r>
          </a:p>
        </p:txBody>
      </p:sp>
      <p:sp>
        <p:nvSpPr>
          <p:cNvPr id="32772" name="ZoneTexte 5"/>
          <p:cNvSpPr txBox="1">
            <a:spLocks noChangeArrowheads="1"/>
          </p:cNvSpPr>
          <p:nvPr/>
        </p:nvSpPr>
        <p:spPr bwMode="auto">
          <a:xfrm>
            <a:off x="4464050" y="1932865"/>
            <a:ext cx="647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rgbClr val="AB0404"/>
                </a:solidFill>
              </a:rPr>
              <a:t>Blé</a:t>
            </a:r>
          </a:p>
        </p:txBody>
      </p:sp>
      <p:sp>
        <p:nvSpPr>
          <p:cNvPr id="32773" name="ZoneTexte 6"/>
          <p:cNvSpPr txBox="1">
            <a:spLocks noChangeArrowheads="1"/>
          </p:cNvSpPr>
          <p:nvPr/>
        </p:nvSpPr>
        <p:spPr bwMode="auto">
          <a:xfrm>
            <a:off x="3924300" y="4002965"/>
            <a:ext cx="863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rgbClr val="332C99"/>
                </a:solidFill>
              </a:rPr>
              <a:t>Colza</a:t>
            </a:r>
          </a:p>
        </p:txBody>
      </p:sp>
      <p:sp>
        <p:nvSpPr>
          <p:cNvPr id="8" name="Title 1"/>
          <p:cNvSpPr txBox="1">
            <a:spLocks/>
          </p:cNvSpPr>
          <p:nvPr/>
        </p:nvSpPr>
        <p:spPr bwMode="auto">
          <a:xfrm>
            <a:off x="-36513" y="174333"/>
            <a:ext cx="9251951" cy="796712"/>
          </a:xfrm>
          <a:prstGeom prst="rect">
            <a:avLst/>
          </a:prstGeo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FFC000"/>
                </a:solidFill>
                <a:latin typeface="Arial" charset="0"/>
              </a:rPr>
              <a:t>Un exemple de diagnostic sociotechnique</a:t>
            </a:r>
            <a:r>
              <a:rPr lang="fr-FR" sz="2000" b="1" dirty="0" smtClean="0">
                <a:solidFill>
                  <a:srgbClr val="FFC000"/>
                </a:solidFill>
                <a:latin typeface="Arial" charset="0"/>
              </a:rPr>
              <a:t>: les freins au développement des filières innovantes liées à des espèces mineures</a:t>
            </a:r>
            <a:endParaRPr lang="fr-FR" sz="2000" dirty="0">
              <a:solidFill>
                <a:srgbClr val="FFC000"/>
              </a:solidFill>
              <a:latin typeface="Arial" charset="0"/>
            </a:endParaRPr>
          </a:p>
        </p:txBody>
      </p:sp>
    </p:spTree>
    <p:extLst>
      <p:ext uri="{BB962C8B-B14F-4D97-AF65-F5344CB8AC3E}">
        <p14:creationId xmlns:p14="http://schemas.microsoft.com/office/powerpoint/2010/main" val="322834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extLst>
              <a:ext uri="{28A0092B-C50C-407E-A947-70E740481C1C}">
                <a14:useLocalDpi xmlns:a14="http://schemas.microsoft.com/office/drawing/2010/main" val="0"/>
              </a:ext>
            </a:extLst>
          </a:blip>
          <a:srcRect r="50053"/>
          <a:stretch>
            <a:fillRect/>
          </a:stretch>
        </p:blipFill>
        <p:spPr bwMode="auto">
          <a:xfrm>
            <a:off x="684213" y="1169486"/>
            <a:ext cx="7848600" cy="289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l="49733"/>
          <a:stretch>
            <a:fillRect/>
          </a:stretch>
        </p:blipFill>
        <p:spPr bwMode="auto">
          <a:xfrm>
            <a:off x="611188" y="3977774"/>
            <a:ext cx="7921625"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 Box 5"/>
          <p:cNvSpPr txBox="1">
            <a:spLocks noChangeArrowheads="1"/>
          </p:cNvSpPr>
          <p:nvPr/>
        </p:nvSpPr>
        <p:spPr bwMode="auto">
          <a:xfrm>
            <a:off x="1331913" y="1240924"/>
            <a:ext cx="2808287" cy="366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r-FR" b="1" smtClean="0">
                <a:ea typeface="ヒラギノ角ゴ Pro W3" charset="0"/>
                <a:cs typeface="ヒラギノ角ゴ Pro W3" charset="0"/>
              </a:rPr>
              <a:t>Tous pesticides</a:t>
            </a:r>
          </a:p>
        </p:txBody>
      </p:sp>
      <p:sp>
        <p:nvSpPr>
          <p:cNvPr id="15365" name="Text Box 6"/>
          <p:cNvSpPr txBox="1">
            <a:spLocks noChangeArrowheads="1"/>
          </p:cNvSpPr>
          <p:nvPr/>
        </p:nvSpPr>
        <p:spPr bwMode="auto">
          <a:xfrm>
            <a:off x="1258888" y="4049211"/>
            <a:ext cx="2665412" cy="3667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r-FR" b="1" smtClean="0">
                <a:ea typeface="ヒラギノ角ゴ Pro W3" charset="0"/>
                <a:cs typeface="ヒラギノ角ゴ Pro W3" charset="0"/>
              </a:rPr>
              <a:t>Fongicides</a:t>
            </a:r>
          </a:p>
        </p:txBody>
      </p:sp>
      <p:sp>
        <p:nvSpPr>
          <p:cNvPr id="15366" name="Text Box 7"/>
          <p:cNvSpPr txBox="1">
            <a:spLocks noChangeArrowheads="1"/>
          </p:cNvSpPr>
          <p:nvPr/>
        </p:nvSpPr>
        <p:spPr bwMode="auto">
          <a:xfrm>
            <a:off x="5219700" y="1240924"/>
            <a:ext cx="2808288" cy="366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r-FR" b="1" smtClean="0">
                <a:ea typeface="ヒラギノ角ゴ Pro W3" charset="0"/>
                <a:cs typeface="ヒラギノ角ゴ Pro W3" charset="0"/>
              </a:rPr>
              <a:t>Herbicides</a:t>
            </a:r>
          </a:p>
        </p:txBody>
      </p:sp>
      <p:sp>
        <p:nvSpPr>
          <p:cNvPr id="15367" name="Text Box 8"/>
          <p:cNvSpPr txBox="1">
            <a:spLocks noChangeArrowheads="1"/>
          </p:cNvSpPr>
          <p:nvPr/>
        </p:nvSpPr>
        <p:spPr bwMode="auto">
          <a:xfrm>
            <a:off x="5292725" y="4122236"/>
            <a:ext cx="2808288" cy="3667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r-FR" b="1" smtClean="0">
                <a:ea typeface="ヒラギノ角ゴ Pro W3" charset="0"/>
                <a:cs typeface="ヒラギノ角ゴ Pro W3" charset="0"/>
              </a:rPr>
              <a:t>Insecticides</a:t>
            </a:r>
          </a:p>
        </p:txBody>
      </p:sp>
      <p:sp>
        <p:nvSpPr>
          <p:cNvPr id="18439" name="ZoneTexte 2"/>
          <p:cNvSpPr txBox="1">
            <a:spLocks noChangeArrowheads="1"/>
          </p:cNvSpPr>
          <p:nvPr/>
        </p:nvSpPr>
        <p:spPr bwMode="auto">
          <a:xfrm>
            <a:off x="179388" y="4028574"/>
            <a:ext cx="4321175" cy="2800766"/>
          </a:xfrm>
          <a:prstGeom prst="rect">
            <a:avLst/>
          </a:prstGeom>
          <a:solidFill>
            <a:schemeClr val="bg1"/>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600" dirty="0"/>
          </a:p>
          <a:p>
            <a:pPr eaLnBrk="1" hangingPunct="1"/>
            <a:r>
              <a:rPr lang="fr-FR" sz="1600" b="1" dirty="0"/>
              <a:t>% de surface en colza (abscisse) et nombre de traitements phytosanitaires sur colza. </a:t>
            </a:r>
          </a:p>
          <a:p>
            <a:pPr eaLnBrk="1" hangingPunct="1"/>
            <a:r>
              <a:rPr lang="fr-FR" sz="1600" b="1" dirty="0"/>
              <a:t>1 point = 1 petite région agricole du bassin de la </a:t>
            </a:r>
            <a:r>
              <a:rPr lang="fr-FR" sz="1600" b="1" dirty="0" smtClean="0"/>
              <a:t>Seine (</a:t>
            </a:r>
            <a:r>
              <a:rPr lang="fr-FR" sz="1600" dirty="0" smtClean="0">
                <a:ea typeface="ヒラギノ角ゴ Pro W3" charset="0"/>
                <a:cs typeface="ヒラギノ角ゴ Pro W3" charset="0"/>
              </a:rPr>
              <a:t>Source </a:t>
            </a:r>
            <a:r>
              <a:rPr lang="fr-FR" sz="1600" dirty="0">
                <a:ea typeface="ヒラギノ角ゴ Pro W3" charset="0"/>
                <a:cs typeface="ヒラギノ角ゴ Pro W3" charset="0"/>
              </a:rPr>
              <a:t>: </a:t>
            </a:r>
            <a:r>
              <a:rPr lang="fr-FR" sz="1600" dirty="0" smtClean="0">
                <a:ea typeface="ヒラギノ角ゴ Pro W3" charset="0"/>
                <a:cs typeface="ヒラギノ角ゴ Pro W3" charset="0"/>
              </a:rPr>
              <a:t>donnés du Ministère de  l’Agriculture  et  </a:t>
            </a:r>
            <a:r>
              <a:rPr lang="fr-FR" sz="1600" dirty="0">
                <a:ea typeface="ヒラギノ角ゴ Pro W3" charset="0"/>
                <a:cs typeface="ヒラギノ角ゴ Pro W3" charset="0"/>
              </a:rPr>
              <a:t>Schott et al 2010</a:t>
            </a:r>
            <a:r>
              <a:rPr lang="fr-FR" sz="1600" dirty="0" smtClean="0">
                <a:ea typeface="ヒラギノ角ゴ Pro W3" charset="0"/>
                <a:cs typeface="ヒラギノ角ゴ Pro W3" charset="0"/>
              </a:rPr>
              <a:t>)</a:t>
            </a:r>
          </a:p>
          <a:p>
            <a:pPr eaLnBrk="1" hangingPunct="1"/>
            <a:endParaRPr lang="fr-FR" sz="1600" dirty="0">
              <a:ea typeface="ヒラギノ角ゴ Pro W3" charset="0"/>
              <a:cs typeface="ヒラギノ角ゴ Pro W3" charset="0"/>
            </a:endParaRPr>
          </a:p>
          <a:p>
            <a:pPr algn="ctr"/>
            <a:r>
              <a:rPr lang="fr-FR" sz="1600" b="1" dirty="0">
                <a:solidFill>
                  <a:srgbClr val="3366FF"/>
                </a:solidFill>
              </a:rPr>
              <a:t>la spécialisation des assolements et des rotations </a:t>
            </a:r>
            <a:r>
              <a:rPr lang="fr-FR" sz="1600" b="1" dirty="0" smtClean="0">
                <a:solidFill>
                  <a:srgbClr val="3366FF"/>
                </a:solidFill>
              </a:rPr>
              <a:t>accroît </a:t>
            </a:r>
            <a:r>
              <a:rPr lang="fr-FR" sz="1600" b="1" dirty="0">
                <a:solidFill>
                  <a:srgbClr val="3366FF"/>
                </a:solidFill>
              </a:rPr>
              <a:t>l’</a:t>
            </a:r>
            <a:r>
              <a:rPr lang="fr-FR" altLang="ja-JP" sz="1600" b="1" dirty="0">
                <a:solidFill>
                  <a:srgbClr val="3366FF"/>
                </a:solidFill>
              </a:rPr>
              <a:t>usage de </a:t>
            </a:r>
            <a:r>
              <a:rPr lang="fr-FR" altLang="ja-JP" sz="1600" b="1" dirty="0" smtClean="0">
                <a:solidFill>
                  <a:srgbClr val="3366FF"/>
                </a:solidFill>
              </a:rPr>
              <a:t>pesticides</a:t>
            </a:r>
          </a:p>
          <a:p>
            <a:pPr algn="ctr"/>
            <a:endParaRPr lang="fr-FR" sz="1600" b="1" dirty="0">
              <a:solidFill>
                <a:srgbClr val="3366FF"/>
              </a:solidFill>
            </a:endParaRPr>
          </a:p>
        </p:txBody>
      </p:sp>
      <p:pic>
        <p:nvPicPr>
          <p:cNvPr id="184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6083300"/>
            <a:ext cx="1619250" cy="795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le 1"/>
          <p:cNvSpPr txBox="1">
            <a:spLocks/>
          </p:cNvSpPr>
          <p:nvPr/>
        </p:nvSpPr>
        <p:spPr bwMode="auto">
          <a:xfrm>
            <a:off x="-36513" y="155659"/>
            <a:ext cx="9251951" cy="796712"/>
          </a:xfrm>
          <a:prstGeom prst="rect">
            <a:avLst/>
          </a:prstGeo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FFC000"/>
                </a:solidFill>
                <a:latin typeface="Arial" charset="0"/>
              </a:rPr>
              <a:t>Un exemple de diagnostic sociotechnique</a:t>
            </a:r>
            <a:r>
              <a:rPr lang="fr-FR" sz="2000" b="1" dirty="0" smtClean="0">
                <a:solidFill>
                  <a:srgbClr val="FFC000"/>
                </a:solidFill>
                <a:latin typeface="Arial" charset="0"/>
              </a:rPr>
              <a:t>: les freins au développement des filières innovantes liées à des espèces mineures</a:t>
            </a:r>
            <a:endParaRPr lang="fr-FR" sz="2000" dirty="0">
              <a:solidFill>
                <a:srgbClr val="FFC000"/>
              </a:solidFill>
              <a:latin typeface="Arial" charset="0"/>
            </a:endParaRPr>
          </a:p>
        </p:txBody>
      </p:sp>
    </p:spTree>
    <p:extLst>
      <p:ext uri="{BB962C8B-B14F-4D97-AF65-F5344CB8AC3E}">
        <p14:creationId xmlns:p14="http://schemas.microsoft.com/office/powerpoint/2010/main" val="185243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47"/>
          <p:cNvGrpSpPr>
            <a:grpSpLocks/>
          </p:cNvGrpSpPr>
          <p:nvPr/>
        </p:nvGrpSpPr>
        <p:grpSpPr bwMode="auto">
          <a:xfrm>
            <a:off x="611188" y="4508500"/>
            <a:ext cx="7921625" cy="1728788"/>
            <a:chOff x="610803" y="4868944"/>
            <a:chExt cx="7921509" cy="1726904"/>
          </a:xfrm>
        </p:grpSpPr>
        <p:cxnSp>
          <p:nvCxnSpPr>
            <p:cNvPr id="23" name="Straight Arrow Connector 22"/>
            <p:cNvCxnSpPr>
              <a:cxnSpLocks noChangeShapeType="1"/>
              <a:stCxn id="14" idx="3"/>
              <a:endCxn id="15" idx="1"/>
            </p:cNvCxnSpPr>
            <p:nvPr/>
          </p:nvCxnSpPr>
          <p:spPr bwMode="auto">
            <a:xfrm flipV="1">
              <a:off x="2771358" y="5265386"/>
              <a:ext cx="2376453" cy="718354"/>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3" name="Rounded Rectangle 12"/>
            <p:cNvSpPr>
              <a:spLocks noChangeArrowheads="1"/>
            </p:cNvSpPr>
            <p:nvPr/>
          </p:nvSpPr>
          <p:spPr bwMode="auto">
            <a:xfrm>
              <a:off x="5147812" y="5804548"/>
              <a:ext cx="3384500" cy="791300"/>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600" b="1" dirty="0">
                  <a:solidFill>
                    <a:srgbClr val="2F2B20"/>
                  </a:solidFill>
                  <a:cs typeface="+mn-cs"/>
                </a:rPr>
                <a:t>Distribution/Consommateur :</a:t>
              </a:r>
            </a:p>
            <a:p>
              <a:pPr algn="ctr">
                <a:defRPr/>
              </a:pPr>
              <a:r>
                <a:rPr lang="en-US" sz="1600" dirty="0" err="1">
                  <a:solidFill>
                    <a:srgbClr val="2F2B20"/>
                  </a:solidFill>
                  <a:cs typeface="+mn-cs"/>
                </a:rPr>
                <a:t>Intérêt</a:t>
              </a:r>
              <a:r>
                <a:rPr lang="en-US" sz="1600" dirty="0">
                  <a:solidFill>
                    <a:srgbClr val="2F2B20"/>
                  </a:solidFill>
                  <a:cs typeface="+mn-cs"/>
                </a:rPr>
                <a:t> </a:t>
              </a:r>
              <a:r>
                <a:rPr lang="en-US" sz="1600" dirty="0" err="1">
                  <a:solidFill>
                    <a:srgbClr val="2F2B20"/>
                  </a:solidFill>
                  <a:cs typeface="+mn-cs"/>
                </a:rPr>
                <a:t>environnemental</a:t>
              </a:r>
              <a:r>
                <a:rPr lang="en-US" sz="1600" dirty="0">
                  <a:solidFill>
                    <a:srgbClr val="2F2B20"/>
                  </a:solidFill>
                  <a:cs typeface="+mn-cs"/>
                </a:rPr>
                <a:t> de la diversification pas </a:t>
              </a:r>
              <a:r>
                <a:rPr lang="en-US" sz="1600" dirty="0" err="1">
                  <a:solidFill>
                    <a:srgbClr val="2F2B20"/>
                  </a:solidFill>
                  <a:cs typeface="+mn-cs"/>
                </a:rPr>
                <a:t>identifié</a:t>
              </a:r>
              <a:endParaRPr lang="fr-FR" sz="1600" dirty="0">
                <a:solidFill>
                  <a:srgbClr val="2F2B20"/>
                </a:solidFill>
                <a:cs typeface="+mn-cs"/>
              </a:endParaRPr>
            </a:p>
          </p:txBody>
        </p:sp>
        <p:sp>
          <p:nvSpPr>
            <p:cNvPr id="14" name="Rectangle 13"/>
            <p:cNvSpPr>
              <a:spLocks noChangeArrowheads="1"/>
            </p:cNvSpPr>
            <p:nvPr/>
          </p:nvSpPr>
          <p:spPr bwMode="auto">
            <a:xfrm>
              <a:off x="610803" y="5515938"/>
              <a:ext cx="2160555" cy="935604"/>
            </a:xfrm>
            <a:prstGeom prst="rect">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fr-FR" dirty="0">
                  <a:solidFill>
                    <a:schemeClr val="lt1"/>
                  </a:solidFill>
                  <a:latin typeface="+mn-lt"/>
                  <a:ea typeface="+mn-ea"/>
                  <a:cs typeface="+mn-cs"/>
                </a:rPr>
                <a:t>Aval</a:t>
              </a:r>
            </a:p>
          </p:txBody>
        </p:sp>
        <p:sp>
          <p:nvSpPr>
            <p:cNvPr id="15" name="Rounded Rectangle 14"/>
            <p:cNvSpPr>
              <a:spLocks noChangeArrowheads="1"/>
            </p:cNvSpPr>
            <p:nvPr/>
          </p:nvSpPr>
          <p:spPr bwMode="auto">
            <a:xfrm>
              <a:off x="5147812" y="4868944"/>
              <a:ext cx="3384500" cy="791300"/>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600" b="1" dirty="0">
                  <a:solidFill>
                    <a:srgbClr val="2F2B20"/>
                  </a:solidFill>
                  <a:latin typeface="+mn-lt"/>
                  <a:ea typeface="+mn-ea"/>
                  <a:cs typeface="+mn-cs"/>
                </a:rPr>
                <a:t>Industriels/transformateurs : </a:t>
              </a:r>
              <a:endParaRPr lang="fr-FR" sz="1200" dirty="0">
                <a:solidFill>
                  <a:srgbClr val="2F2B20"/>
                </a:solidFill>
                <a:latin typeface="+mn-lt"/>
                <a:ea typeface="+mn-ea"/>
                <a:cs typeface="+mn-cs"/>
              </a:endParaRPr>
            </a:p>
            <a:p>
              <a:pPr algn="ctr">
                <a:defRPr/>
              </a:pPr>
              <a:r>
                <a:rPr lang="en-US" sz="1600" dirty="0" err="1">
                  <a:solidFill>
                    <a:srgbClr val="2F2B20"/>
                  </a:solidFill>
                  <a:latin typeface="+mn-lt"/>
                  <a:ea typeface="+mn-ea"/>
                  <a:cs typeface="+mn-cs"/>
                </a:rPr>
                <a:t>Coûts</a:t>
              </a:r>
              <a:r>
                <a:rPr lang="en-US" sz="1600" dirty="0">
                  <a:solidFill>
                    <a:srgbClr val="2F2B20"/>
                  </a:solidFill>
                  <a:latin typeface="+mn-lt"/>
                  <a:ea typeface="+mn-ea"/>
                  <a:cs typeface="+mn-cs"/>
                </a:rPr>
                <a:t> de transaction </a:t>
              </a:r>
              <a:r>
                <a:rPr lang="en-US" sz="1600" dirty="0" err="1">
                  <a:solidFill>
                    <a:srgbClr val="2F2B20"/>
                  </a:solidFill>
                  <a:latin typeface="+mn-lt"/>
                  <a:ea typeface="+mn-ea"/>
                  <a:cs typeface="+mn-cs"/>
                </a:rPr>
                <a:t>sur</a:t>
              </a:r>
              <a:r>
                <a:rPr lang="en-US" sz="1600" dirty="0">
                  <a:solidFill>
                    <a:srgbClr val="2F2B20"/>
                  </a:solidFill>
                  <a:latin typeface="+mn-lt"/>
                  <a:ea typeface="+mn-ea"/>
                  <a:cs typeface="+mn-cs"/>
                </a:rPr>
                <a:t> </a:t>
              </a:r>
              <a:r>
                <a:rPr lang="en-US" sz="1600" dirty="0" err="1">
                  <a:solidFill>
                    <a:srgbClr val="2F2B20"/>
                  </a:solidFill>
                  <a:latin typeface="+mn-lt"/>
                  <a:ea typeface="+mn-ea"/>
                  <a:cs typeface="+mn-cs"/>
                </a:rPr>
                <a:t>espèces</a:t>
              </a:r>
              <a:r>
                <a:rPr lang="en-US" sz="1600" dirty="0">
                  <a:solidFill>
                    <a:srgbClr val="2F2B20"/>
                  </a:solidFill>
                  <a:latin typeface="+mn-lt"/>
                  <a:ea typeface="+mn-ea"/>
                  <a:cs typeface="+mn-cs"/>
                </a:rPr>
                <a:t> </a:t>
              </a:r>
              <a:r>
                <a:rPr lang="en-US" sz="1600" dirty="0" err="1">
                  <a:solidFill>
                    <a:srgbClr val="2F2B20"/>
                  </a:solidFill>
                  <a:latin typeface="+mn-lt"/>
                  <a:ea typeface="+mn-ea"/>
                  <a:cs typeface="+mn-cs"/>
                </a:rPr>
                <a:t>mineures</a:t>
              </a:r>
              <a:endParaRPr lang="en-US" sz="1600" dirty="0">
                <a:solidFill>
                  <a:srgbClr val="2F2B20"/>
                </a:solidFill>
                <a:latin typeface="+mn-lt"/>
                <a:ea typeface="+mn-ea"/>
                <a:cs typeface="+mn-cs"/>
              </a:endParaRPr>
            </a:p>
          </p:txBody>
        </p:sp>
        <p:cxnSp>
          <p:nvCxnSpPr>
            <p:cNvPr id="25" name="Straight Arrow Connector 24"/>
            <p:cNvCxnSpPr>
              <a:cxnSpLocks noChangeShapeType="1"/>
              <a:stCxn id="14" idx="3"/>
              <a:endCxn id="13" idx="1"/>
            </p:cNvCxnSpPr>
            <p:nvPr/>
          </p:nvCxnSpPr>
          <p:spPr bwMode="auto">
            <a:xfrm>
              <a:off x="2771358" y="5983741"/>
              <a:ext cx="2376453" cy="21566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grpSp>
        <p:nvGrpSpPr>
          <p:cNvPr id="37890" name="Group 46"/>
          <p:cNvGrpSpPr>
            <a:grpSpLocks/>
          </p:cNvGrpSpPr>
          <p:nvPr/>
        </p:nvGrpSpPr>
        <p:grpSpPr bwMode="auto">
          <a:xfrm>
            <a:off x="611188" y="1196975"/>
            <a:ext cx="7921625" cy="3024188"/>
            <a:chOff x="467544" y="1556792"/>
            <a:chExt cx="7921277" cy="3024192"/>
          </a:xfrm>
        </p:grpSpPr>
        <p:cxnSp>
          <p:nvCxnSpPr>
            <p:cNvPr id="38" name="Straight Arrow Connector 37"/>
            <p:cNvCxnSpPr>
              <a:cxnSpLocks noChangeShapeType="1"/>
              <a:stCxn id="8" idx="3"/>
              <a:endCxn id="4" idx="1"/>
            </p:cNvCxnSpPr>
            <p:nvPr/>
          </p:nvCxnSpPr>
          <p:spPr bwMode="auto">
            <a:xfrm flipV="1">
              <a:off x="2628036" y="1952081"/>
              <a:ext cx="2376384" cy="503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1" name="Straight Arrow Connector 20"/>
            <p:cNvCxnSpPr>
              <a:cxnSpLocks noChangeShapeType="1"/>
              <a:stCxn id="8" idx="3"/>
              <a:endCxn id="12" idx="1"/>
            </p:cNvCxnSpPr>
            <p:nvPr/>
          </p:nvCxnSpPr>
          <p:spPr bwMode="auto">
            <a:xfrm>
              <a:off x="2628036" y="2456906"/>
              <a:ext cx="2376384" cy="169227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a:stCxn id="8" idx="3"/>
              <a:endCxn id="11" idx="1"/>
            </p:cNvCxnSpPr>
            <p:nvPr/>
          </p:nvCxnSpPr>
          <p:spPr bwMode="auto">
            <a:xfrm>
              <a:off x="2628036" y="2456906"/>
              <a:ext cx="2376384" cy="5762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 name="Rounded Rectangle 3"/>
            <p:cNvSpPr>
              <a:spLocks noChangeArrowheads="1"/>
            </p:cNvSpPr>
            <p:nvPr/>
          </p:nvSpPr>
          <p:spPr bwMode="auto">
            <a:xfrm>
              <a:off x="5004420" y="1556792"/>
              <a:ext cx="3384401" cy="792164"/>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600" b="1" dirty="0">
                  <a:cs typeface="+mn-cs"/>
                </a:rPr>
                <a:t>Sélection : </a:t>
              </a:r>
            </a:p>
            <a:p>
              <a:pPr algn="ctr">
                <a:defRPr/>
              </a:pPr>
              <a:r>
                <a:rPr lang="fr-FR" sz="1600" dirty="0">
                  <a:latin typeface="+mn-lt"/>
                  <a:cs typeface="+mn-cs"/>
                </a:rPr>
                <a:t>Faible investissement sur espèces mineures</a:t>
              </a:r>
            </a:p>
          </p:txBody>
        </p:sp>
        <p:sp>
          <p:nvSpPr>
            <p:cNvPr id="8" name="Rectangle 7"/>
            <p:cNvSpPr>
              <a:spLocks noChangeArrowheads="1"/>
            </p:cNvSpPr>
            <p:nvPr/>
          </p:nvSpPr>
          <p:spPr bwMode="auto">
            <a:xfrm>
              <a:off x="467544" y="1988593"/>
              <a:ext cx="2160492" cy="935039"/>
            </a:xfrm>
            <a:prstGeom prst="rect">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fr-FR" dirty="0">
                  <a:solidFill>
                    <a:schemeClr val="lt1"/>
                  </a:solidFill>
                  <a:latin typeface="+mn-lt"/>
                  <a:ea typeface="+mn-ea"/>
                  <a:cs typeface="+mn-cs"/>
                </a:rPr>
                <a:t>Amont</a:t>
              </a:r>
            </a:p>
          </p:txBody>
        </p:sp>
        <p:sp>
          <p:nvSpPr>
            <p:cNvPr id="11" name="Rounded Rectangle 10"/>
            <p:cNvSpPr>
              <a:spLocks noChangeArrowheads="1"/>
            </p:cNvSpPr>
            <p:nvPr/>
          </p:nvSpPr>
          <p:spPr bwMode="auto">
            <a:xfrm>
              <a:off x="5004420" y="2564856"/>
              <a:ext cx="3384401" cy="936626"/>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600" b="1" dirty="0" smtClean="0">
                  <a:solidFill>
                    <a:srgbClr val="2F2B20"/>
                  </a:solidFill>
                  <a:cs typeface="+mn-cs"/>
                </a:rPr>
                <a:t>Exploitations, R&amp;D </a:t>
              </a:r>
              <a:r>
                <a:rPr lang="fr-FR" sz="1600" b="1" dirty="0">
                  <a:solidFill>
                    <a:srgbClr val="2F2B20"/>
                  </a:solidFill>
                  <a:cs typeface="+mn-cs"/>
                </a:rPr>
                <a:t>:</a:t>
              </a:r>
              <a:r>
                <a:rPr lang="fr-FR" sz="1200" dirty="0">
                  <a:solidFill>
                    <a:srgbClr val="2F2B20"/>
                  </a:solidFill>
                  <a:cs typeface="+mn-cs"/>
                </a:rPr>
                <a:t> </a:t>
              </a:r>
            </a:p>
            <a:p>
              <a:pPr algn="ctr">
                <a:defRPr/>
              </a:pPr>
              <a:r>
                <a:rPr lang="fr-FR" sz="1600" dirty="0">
                  <a:solidFill>
                    <a:srgbClr val="2F2B20"/>
                  </a:solidFill>
                  <a:cs typeface="+mn-cs"/>
                </a:rPr>
                <a:t>Manque de références sur les performances et les effets précédent </a:t>
              </a:r>
            </a:p>
          </p:txBody>
        </p:sp>
        <p:sp>
          <p:nvSpPr>
            <p:cNvPr id="12" name="Rounded Rectangle 11"/>
            <p:cNvSpPr>
              <a:spLocks noChangeArrowheads="1"/>
            </p:cNvSpPr>
            <p:nvPr/>
          </p:nvSpPr>
          <p:spPr bwMode="auto">
            <a:xfrm>
              <a:off x="5004420" y="3717383"/>
              <a:ext cx="3384401" cy="863601"/>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600" b="1" dirty="0">
                  <a:solidFill>
                    <a:srgbClr val="2F2B20"/>
                  </a:solidFill>
                  <a:cs typeface="+mn-cs"/>
                </a:rPr>
                <a:t>Coopératives et négoces :</a:t>
              </a:r>
            </a:p>
            <a:p>
              <a:pPr algn="ctr">
                <a:defRPr/>
              </a:pPr>
              <a:r>
                <a:rPr lang="en-US" sz="1600" dirty="0">
                  <a:solidFill>
                    <a:srgbClr val="2F2B20"/>
                  </a:solidFill>
                  <a:cs typeface="+mn-cs"/>
                </a:rPr>
                <a:t>L</a:t>
              </a:r>
              <a:r>
                <a:rPr lang="fr-FR" sz="1600" dirty="0" err="1">
                  <a:solidFill>
                    <a:srgbClr val="2F2B20"/>
                  </a:solidFill>
                  <a:cs typeface="+mn-cs"/>
                </a:rPr>
                <a:t>ogistique</a:t>
              </a:r>
              <a:r>
                <a:rPr lang="fr-FR" sz="1600" dirty="0">
                  <a:solidFill>
                    <a:srgbClr val="2F2B20"/>
                  </a:solidFill>
                  <a:cs typeface="+mn-cs"/>
                </a:rPr>
                <a:t> plus complexe si plus d’espèces  collectées</a:t>
              </a:r>
            </a:p>
            <a:p>
              <a:pPr algn="ctr">
                <a:defRPr/>
              </a:pPr>
              <a:endParaRPr lang="fr-FR" sz="1200" dirty="0">
                <a:solidFill>
                  <a:srgbClr val="2F2B20"/>
                </a:solidFill>
                <a:cs typeface="+mn-cs"/>
              </a:endParaRPr>
            </a:p>
          </p:txBody>
        </p:sp>
      </p:grpSp>
      <p:cxnSp>
        <p:nvCxnSpPr>
          <p:cNvPr id="45" name="Straight Arrow Connector 44"/>
          <p:cNvCxnSpPr>
            <a:cxnSpLocks noChangeShapeType="1"/>
            <a:endCxn id="8" idx="2"/>
          </p:cNvCxnSpPr>
          <p:nvPr/>
        </p:nvCxnSpPr>
        <p:spPr bwMode="auto">
          <a:xfrm flipV="1">
            <a:off x="1692275" y="2563813"/>
            <a:ext cx="0" cy="2592387"/>
          </a:xfrm>
          <a:prstGeom prst="straightConnector1">
            <a:avLst/>
          </a:prstGeom>
          <a:noFill/>
          <a:ln w="25400">
            <a:solidFill>
              <a:srgbClr val="FF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1" name="Snip Single Corner Rectangle 30"/>
          <p:cNvSpPr>
            <a:spLocks/>
          </p:cNvSpPr>
          <p:nvPr/>
        </p:nvSpPr>
        <p:spPr bwMode="auto">
          <a:xfrm>
            <a:off x="287338" y="2979738"/>
            <a:ext cx="2808287" cy="1925637"/>
          </a:xfrm>
          <a:custGeom>
            <a:avLst/>
            <a:gdLst>
              <a:gd name="T0" fmla="*/ 0 w 2065388"/>
              <a:gd name="T1" fmla="*/ 0 h 1926210"/>
              <a:gd name="T2" fmla="*/ 1744304 w 2065388"/>
              <a:gd name="T3" fmla="*/ 0 h 1926210"/>
              <a:gd name="T4" fmla="*/ 2065337 w 2065388"/>
              <a:gd name="T5" fmla="*/ 320945 h 1926210"/>
              <a:gd name="T6" fmla="*/ 2065337 w 2065388"/>
              <a:gd name="T7" fmla="*/ 1925637 h 1926210"/>
              <a:gd name="T8" fmla="*/ 0 w 2065388"/>
              <a:gd name="T9" fmla="*/ 1925637 h 1926210"/>
              <a:gd name="T10" fmla="*/ 0 w 2065388"/>
              <a:gd name="T11" fmla="*/ 0 h 1926210"/>
              <a:gd name="T12" fmla="*/ 0 60000 65536"/>
              <a:gd name="T13" fmla="*/ 0 60000 65536"/>
              <a:gd name="T14" fmla="*/ 0 60000 65536"/>
              <a:gd name="T15" fmla="*/ 0 60000 65536"/>
              <a:gd name="T16" fmla="*/ 0 60000 65536"/>
              <a:gd name="T17" fmla="*/ 0 60000 65536"/>
              <a:gd name="T18" fmla="*/ 0 w 2065388"/>
              <a:gd name="T19" fmla="*/ 0 h 1926210"/>
              <a:gd name="T20" fmla="*/ 2065388 w 2065388"/>
              <a:gd name="T21" fmla="*/ 1926210 h 1926210"/>
            </a:gdLst>
            <a:ahLst/>
            <a:cxnLst>
              <a:cxn ang="T12">
                <a:pos x="T0" y="T1"/>
              </a:cxn>
              <a:cxn ang="T13">
                <a:pos x="T2" y="T3"/>
              </a:cxn>
              <a:cxn ang="T14">
                <a:pos x="T4" y="T5"/>
              </a:cxn>
              <a:cxn ang="T15">
                <a:pos x="T6" y="T7"/>
              </a:cxn>
              <a:cxn ang="T16">
                <a:pos x="T8" y="T9"/>
              </a:cxn>
              <a:cxn ang="T17">
                <a:pos x="T10" y="T11"/>
              </a:cxn>
            </a:cxnLst>
            <a:rect l="T18" t="T19" r="T20" b="T21"/>
            <a:pathLst>
              <a:path w="2065388" h="1926210">
                <a:moveTo>
                  <a:pt x="0" y="0"/>
                </a:moveTo>
                <a:lnTo>
                  <a:pt x="1744347" y="0"/>
                </a:lnTo>
                <a:lnTo>
                  <a:pt x="2065388" y="321041"/>
                </a:lnTo>
                <a:lnTo>
                  <a:pt x="2065388" y="1926210"/>
                </a:lnTo>
                <a:lnTo>
                  <a:pt x="0" y="1926210"/>
                </a:lnTo>
                <a:lnTo>
                  <a:pt x="0" y="0"/>
                </a:lnTo>
                <a:close/>
              </a:path>
            </a:pathLst>
          </a:custGeom>
          <a:solidFill>
            <a:srgbClr val="CCFFCC"/>
          </a:solidFill>
          <a:ln w="9525">
            <a:solidFill>
              <a:srgbClr val="FF6600"/>
            </a:solidFill>
            <a:miter lim="800000"/>
            <a:headEnd/>
            <a:tailEnd/>
          </a:ln>
          <a:effectLst>
            <a:outerShdw blurRad="40000" dist="23000" dir="5400000" rotWithShape="0">
              <a:srgbClr val="808080">
                <a:alpha val="34998"/>
              </a:srgbClr>
            </a:outerShdw>
          </a:effectLst>
        </p:spPr>
        <p:txBody>
          <a:bodyPr anchor="ctr"/>
          <a:lstStyle/>
          <a:p>
            <a:pPr algn="ctr"/>
            <a:r>
              <a:rPr lang="fr-FR" sz="1600" b="1"/>
              <a:t>L’insuffisance de la coordination entre les acteurs = cause fréquente de l’échec de la construction de nouvelles filières: circulation  de </a:t>
            </a:r>
            <a:r>
              <a:rPr lang="en-US" sz="1600" b="1"/>
              <a:t>l</a:t>
            </a:r>
            <a:r>
              <a:rPr lang="fr-FR" sz="1600" b="1"/>
              <a:t>’</a:t>
            </a:r>
            <a:r>
              <a:rPr lang="fr-FR" altLang="ja-JP" sz="1600" b="1"/>
              <a:t>information </a:t>
            </a:r>
          </a:p>
          <a:p>
            <a:pPr algn="ctr"/>
            <a:r>
              <a:rPr lang="fr-FR" altLang="ja-JP" sz="1600" b="1"/>
              <a:t>et des incitations </a:t>
            </a:r>
            <a:endParaRPr lang="fr-FR" sz="1600" b="1"/>
          </a:p>
        </p:txBody>
      </p:sp>
      <p:sp>
        <p:nvSpPr>
          <p:cNvPr id="19461" name="Title 1"/>
          <p:cNvSpPr>
            <a:spLocks noGrp="1"/>
          </p:cNvSpPr>
          <p:nvPr>
            <p:ph type="ctrTitle"/>
          </p:nvPr>
        </p:nvSpPr>
        <p:spPr bwMode="auto">
          <a:xfrm>
            <a:off x="-36513" y="80963"/>
            <a:ext cx="9251951" cy="900112"/>
          </a:xfr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fr-FR" sz="2400" b="1" dirty="0" smtClean="0">
                <a:solidFill>
                  <a:srgbClr val="FFC000"/>
                </a:solidFill>
                <a:latin typeface="Arial" charset="0"/>
              </a:rPr>
              <a:t>Un exemple de diagnostic sociotechnique</a:t>
            </a:r>
            <a:r>
              <a:rPr lang="fr-FR" sz="2000" b="1" dirty="0" smtClean="0">
                <a:solidFill>
                  <a:srgbClr val="FFC000"/>
                </a:solidFill>
                <a:latin typeface="Arial" charset="0"/>
              </a:rPr>
              <a:t>: les freins </a:t>
            </a:r>
            <a:r>
              <a:rPr lang="fr-FR" sz="2000" b="1" dirty="0">
                <a:solidFill>
                  <a:srgbClr val="FFC000"/>
                </a:solidFill>
                <a:latin typeface="Arial" charset="0"/>
              </a:rPr>
              <a:t>au développement des </a:t>
            </a:r>
            <a:r>
              <a:rPr lang="fr-FR" sz="2000" b="1" dirty="0" smtClean="0">
                <a:solidFill>
                  <a:srgbClr val="FFC000"/>
                </a:solidFill>
                <a:latin typeface="Arial" charset="0"/>
              </a:rPr>
              <a:t>filières innovantes liées à des espèces mineures</a:t>
            </a:r>
            <a:br>
              <a:rPr lang="fr-FR" sz="2000" b="1" dirty="0" smtClean="0">
                <a:solidFill>
                  <a:srgbClr val="FFC000"/>
                </a:solidFill>
                <a:latin typeface="Arial" charset="0"/>
              </a:rPr>
            </a:br>
            <a:r>
              <a:rPr lang="fr-FR" sz="2000" dirty="0" smtClean="0">
                <a:solidFill>
                  <a:srgbClr val="3366FF"/>
                </a:solidFill>
                <a:latin typeface="Arial" charset="0"/>
              </a:rPr>
              <a:t>(</a:t>
            </a:r>
            <a:r>
              <a:rPr lang="fr-FR" sz="2000" dirty="0">
                <a:solidFill>
                  <a:srgbClr val="3366FF"/>
                </a:solidFill>
                <a:latin typeface="Arial" charset="0"/>
              </a:rPr>
              <a:t>Meynard et al, </a:t>
            </a:r>
            <a:r>
              <a:rPr lang="fr-FR" sz="2000" dirty="0" smtClean="0">
                <a:solidFill>
                  <a:srgbClr val="3366FF"/>
                </a:solidFill>
                <a:latin typeface="Arial" charset="0"/>
              </a:rPr>
              <a:t>2015, 2018, d’après l’étude de 11 filières innovantes)</a:t>
            </a:r>
            <a:endParaRPr lang="fr-FR" sz="2000" dirty="0">
              <a:solidFill>
                <a:srgbClr val="3366FF"/>
              </a:solidFill>
              <a:latin typeface="Arial" charset="0"/>
            </a:endParaRPr>
          </a:p>
        </p:txBody>
      </p:sp>
      <p:sp>
        <p:nvSpPr>
          <p:cNvPr id="19462" name="Rectangle 19"/>
          <p:cNvSpPr>
            <a:spLocks noChangeArrowheads="1"/>
          </p:cNvSpPr>
          <p:nvPr/>
        </p:nvSpPr>
        <p:spPr bwMode="auto">
          <a:xfrm>
            <a:off x="0" y="6381750"/>
            <a:ext cx="9144000" cy="307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fr-FR" sz="1400" b="1">
                <a:hlinkClick r:id="rId3"/>
              </a:rPr>
              <a:t>http://institut.inra.fr/Missions/Eclairer-decisions/Etudes/Toutes-les-actualites/Diversification-des-cultures</a:t>
            </a:r>
            <a:endParaRPr lang="fr-FR" sz="1600" b="1"/>
          </a:p>
        </p:txBody>
      </p:sp>
    </p:spTree>
    <p:extLst>
      <p:ext uri="{BB962C8B-B14F-4D97-AF65-F5344CB8AC3E}">
        <p14:creationId xmlns:p14="http://schemas.microsoft.com/office/powerpoint/2010/main" val="34282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bwMode="auto">
          <a:xfrm>
            <a:off x="107950" y="692150"/>
            <a:ext cx="9036050" cy="6165850"/>
          </a:xfr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defRPr/>
            </a:pPr>
            <a:r>
              <a:rPr lang="fr-FR" sz="2000" dirty="0" smtClean="0">
                <a:latin typeface="Arial" charset="0"/>
              </a:rPr>
              <a:t>Le monde agricole, son amont, son aval et le dispositif de R&amp;D agricole se sont organisés autour des grandes espèces.</a:t>
            </a:r>
          </a:p>
          <a:p>
            <a:pPr>
              <a:lnSpc>
                <a:spcPct val="90000"/>
              </a:lnSpc>
              <a:defRPr/>
            </a:pPr>
            <a:endParaRPr lang="fr-FR" sz="2000" b="1" dirty="0" smtClean="0">
              <a:latin typeface="Arial" charset="0"/>
            </a:endParaRPr>
          </a:p>
          <a:p>
            <a:pPr>
              <a:defRPr/>
            </a:pPr>
            <a:r>
              <a:rPr lang="fr-FR" sz="2000" b="1" dirty="0" smtClean="0">
                <a:solidFill>
                  <a:srgbClr val="3366FF"/>
                </a:solidFill>
                <a:latin typeface="Arial" charset="0"/>
              </a:rPr>
              <a:t>Mécanismes d’auto-renforcement</a:t>
            </a:r>
            <a:r>
              <a:rPr lang="fr-FR" sz="2000" b="1" dirty="0" smtClean="0">
                <a:latin typeface="Arial" charset="0"/>
              </a:rPr>
              <a:t> qui freinent le développement des espèces mineures:  </a:t>
            </a:r>
          </a:p>
          <a:p>
            <a:pPr lvl="1">
              <a:defRPr/>
            </a:pPr>
            <a:r>
              <a:rPr lang="fr-FR" sz="2000" dirty="0" smtClean="0">
                <a:latin typeface="Arial" charset="0"/>
              </a:rPr>
              <a:t>petites surfaces </a:t>
            </a:r>
            <a:r>
              <a:rPr lang="fr-FR" sz="2000" dirty="0" smtClean="0">
                <a:latin typeface="Arial" charset="0"/>
                <a:sym typeface="Wingdings"/>
              </a:rPr>
              <a:t></a:t>
            </a:r>
            <a:r>
              <a:rPr lang="fr-FR" sz="2000" dirty="0" smtClean="0">
                <a:latin typeface="Arial" charset="0"/>
              </a:rPr>
              <a:t> peu de sélection, des coûts de logistique et de transaction élevés, références agronomiques rares </a:t>
            </a:r>
            <a:r>
              <a:rPr lang="fr-FR" sz="2000" dirty="0" smtClean="0">
                <a:latin typeface="Arial" charset="0"/>
                <a:sym typeface="Wingdings"/>
              </a:rPr>
              <a:t></a:t>
            </a:r>
            <a:r>
              <a:rPr lang="fr-FR" sz="2000" dirty="0" smtClean="0">
                <a:latin typeface="Arial" charset="0"/>
              </a:rPr>
              <a:t> rentabilité diminuée </a:t>
            </a:r>
            <a:r>
              <a:rPr lang="fr-FR" sz="2000" dirty="0" smtClean="0">
                <a:latin typeface="Arial" charset="0"/>
                <a:sym typeface="Wingdings"/>
              </a:rPr>
              <a:t> </a:t>
            </a:r>
            <a:r>
              <a:rPr lang="fr-FR" sz="2000" dirty="0" smtClean="0">
                <a:latin typeface="Arial" charset="0"/>
              </a:rPr>
              <a:t>moins de surface. </a:t>
            </a:r>
          </a:p>
          <a:p>
            <a:pPr lvl="1">
              <a:defRPr/>
            </a:pPr>
            <a:r>
              <a:rPr lang="fr-FR" sz="2000" dirty="0" smtClean="0">
                <a:latin typeface="Arial" charset="0"/>
              </a:rPr>
              <a:t>Grandes surfaces </a:t>
            </a:r>
            <a:r>
              <a:rPr lang="fr-FR" sz="2000" dirty="0" smtClean="0">
                <a:latin typeface="Arial" charset="0"/>
                <a:sym typeface="Wingdings"/>
              </a:rPr>
              <a:t> progrès génétique, innovations en protection des plantes, en technologie de transformation; références agronomiques nombreuses  compétitivité confortée</a:t>
            </a:r>
            <a:r>
              <a:rPr lang="mr-IN" sz="2000" b="1" dirty="0" smtClean="0">
                <a:latin typeface="Arial" charset="0"/>
                <a:sym typeface="Wingdings"/>
              </a:rPr>
              <a:t>…</a:t>
            </a:r>
            <a:endParaRPr lang="fr-FR" sz="2000" b="1" dirty="0" smtClean="0">
              <a:latin typeface="Arial" charset="0"/>
              <a:sym typeface="Wingdings"/>
            </a:endParaRPr>
          </a:p>
          <a:p>
            <a:pPr marL="0" indent="0">
              <a:lnSpc>
                <a:spcPct val="90000"/>
              </a:lnSpc>
              <a:buFontTx/>
              <a:buNone/>
              <a:defRPr/>
            </a:pPr>
            <a:r>
              <a:rPr lang="fr-FR" sz="2000" b="1" u="sng" dirty="0" smtClean="0">
                <a:solidFill>
                  <a:srgbClr val="3366FF"/>
                </a:solidFill>
                <a:latin typeface="Arial" charset="0"/>
                <a:sym typeface="Wingdings"/>
              </a:rPr>
              <a:t>  </a:t>
            </a:r>
          </a:p>
          <a:p>
            <a:pPr marL="0" indent="0">
              <a:lnSpc>
                <a:spcPct val="90000"/>
              </a:lnSpc>
              <a:buFontTx/>
              <a:buNone/>
              <a:defRPr/>
            </a:pPr>
            <a:r>
              <a:rPr lang="fr-FR" sz="2200" b="1" u="sng" dirty="0" smtClean="0">
                <a:solidFill>
                  <a:srgbClr val="3366FF"/>
                </a:solidFill>
                <a:latin typeface="Arial" charset="0"/>
                <a:sym typeface="Wingdings"/>
              </a:rPr>
              <a:t>   </a:t>
            </a:r>
            <a:r>
              <a:rPr lang="fr-FR" sz="2200" b="1" u="sng" dirty="0">
                <a:solidFill>
                  <a:srgbClr val="3366FF"/>
                </a:solidFill>
                <a:latin typeface="Arial" charset="0"/>
              </a:rPr>
              <a:t>Un </a:t>
            </a:r>
            <a:r>
              <a:rPr lang="fr-FR" sz="2200" b="1" u="sng" dirty="0" smtClean="0">
                <a:solidFill>
                  <a:srgbClr val="3366FF"/>
                </a:solidFill>
                <a:latin typeface="Arial" charset="0"/>
              </a:rPr>
              <a:t>verrouillage sociotechnique </a:t>
            </a:r>
            <a:r>
              <a:rPr lang="fr-FR" sz="2200" b="1" u="sng" dirty="0">
                <a:solidFill>
                  <a:srgbClr val="3366FF"/>
                </a:solidFill>
                <a:latin typeface="Arial" charset="0"/>
              </a:rPr>
              <a:t>autour des grandes </a:t>
            </a:r>
            <a:r>
              <a:rPr lang="fr-FR" sz="2200" b="1" u="sng" dirty="0" smtClean="0">
                <a:solidFill>
                  <a:srgbClr val="3366FF"/>
                </a:solidFill>
                <a:latin typeface="Arial" charset="0"/>
              </a:rPr>
              <a:t>espèces</a:t>
            </a:r>
          </a:p>
          <a:p>
            <a:pPr marL="0" indent="0">
              <a:lnSpc>
                <a:spcPct val="90000"/>
              </a:lnSpc>
              <a:buFontTx/>
              <a:buNone/>
              <a:defRPr/>
            </a:pPr>
            <a:endParaRPr lang="fr-FR" sz="2000" b="1" dirty="0" smtClean="0">
              <a:solidFill>
                <a:srgbClr val="000000"/>
              </a:solidFill>
              <a:sym typeface="Wingdings" charset="0"/>
            </a:endParaRPr>
          </a:p>
          <a:p>
            <a:r>
              <a:rPr lang="hu-HU" sz="2000" dirty="0" smtClean="0">
                <a:latin typeface="Arial" charset="0"/>
              </a:rPr>
              <a:t>Dans un système sociotechnique verrouillé, seules les innovations qui ne remettent pas en question les stratégies des acteurs, leurs réseaux, leurs savoirs et leurs normes ont une chance de se développer</a:t>
            </a:r>
            <a:r>
              <a:rPr lang="fr-FR" sz="2000" dirty="0" smtClean="0">
                <a:latin typeface="Arial" charset="0"/>
              </a:rPr>
              <a:t> (</a:t>
            </a:r>
            <a:r>
              <a:rPr lang="fr-FR" sz="2000" dirty="0" smtClean="0">
                <a:solidFill>
                  <a:srgbClr val="3366FF"/>
                </a:solidFill>
                <a:latin typeface="Arial" charset="0"/>
              </a:rPr>
              <a:t>dépendance au sentier, </a:t>
            </a:r>
            <a:r>
              <a:rPr lang="fr-FR" sz="2000" dirty="0" err="1" smtClean="0">
                <a:solidFill>
                  <a:srgbClr val="3366FF"/>
                </a:solidFill>
                <a:latin typeface="Arial" charset="0"/>
              </a:rPr>
              <a:t>path</a:t>
            </a:r>
            <a:r>
              <a:rPr lang="fr-FR" sz="2000" dirty="0" smtClean="0">
                <a:solidFill>
                  <a:srgbClr val="3366FF"/>
                </a:solidFill>
                <a:latin typeface="Arial" charset="0"/>
              </a:rPr>
              <a:t> </a:t>
            </a:r>
            <a:r>
              <a:rPr lang="fr-FR" sz="2000" dirty="0" err="1" smtClean="0">
                <a:solidFill>
                  <a:srgbClr val="3366FF"/>
                </a:solidFill>
                <a:latin typeface="Arial" charset="0"/>
              </a:rPr>
              <a:t>dependency</a:t>
            </a:r>
            <a:r>
              <a:rPr lang="fr-FR" sz="2000" dirty="0" smtClean="0">
                <a:latin typeface="Arial" charset="0"/>
              </a:rPr>
              <a:t>).</a:t>
            </a:r>
          </a:p>
          <a:p>
            <a:pPr>
              <a:lnSpc>
                <a:spcPct val="110000"/>
              </a:lnSpc>
              <a:defRPr/>
            </a:pPr>
            <a:endParaRPr lang="fr-FR" sz="2000" dirty="0">
              <a:latin typeface="Arial" charset="0"/>
              <a:cs typeface="Arial" charset="0"/>
              <a:sym typeface="Wingdings" charset="0"/>
            </a:endParaRPr>
          </a:p>
        </p:txBody>
      </p:sp>
      <p:sp>
        <p:nvSpPr>
          <p:cNvPr id="21506" name="Title 1"/>
          <p:cNvSpPr txBox="1">
            <a:spLocks/>
          </p:cNvSpPr>
          <p:nvPr/>
        </p:nvSpPr>
        <p:spPr bwMode="auto">
          <a:xfrm>
            <a:off x="-36513" y="80963"/>
            <a:ext cx="9251951" cy="6111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b="1" dirty="0" smtClean="0">
                <a:solidFill>
                  <a:srgbClr val="FFC000"/>
                </a:solidFill>
              </a:rPr>
              <a:t>Un exemple de diagnostic sociotechnique (suite) </a:t>
            </a:r>
            <a:endParaRPr lang="fr-FR" sz="2000" dirty="0">
              <a:solidFill>
                <a:srgbClr val="FFC000"/>
              </a:solidFill>
            </a:endParaRPr>
          </a:p>
        </p:txBody>
      </p:sp>
    </p:spTree>
    <p:extLst>
      <p:ext uri="{BB962C8B-B14F-4D97-AF65-F5344CB8AC3E}">
        <p14:creationId xmlns:p14="http://schemas.microsoft.com/office/powerpoint/2010/main" val="3150071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1" name="Group 47"/>
          <p:cNvGrpSpPr>
            <a:grpSpLocks/>
          </p:cNvGrpSpPr>
          <p:nvPr/>
        </p:nvGrpSpPr>
        <p:grpSpPr bwMode="auto">
          <a:xfrm>
            <a:off x="611188" y="4868863"/>
            <a:ext cx="7921625" cy="1728787"/>
            <a:chOff x="610803" y="4868944"/>
            <a:chExt cx="7921509" cy="1726904"/>
          </a:xfrm>
        </p:grpSpPr>
        <p:cxnSp>
          <p:nvCxnSpPr>
            <p:cNvPr id="23" name="Straight Arrow Connector 22"/>
            <p:cNvCxnSpPr>
              <a:cxnSpLocks noChangeShapeType="1"/>
              <a:stCxn id="14" idx="3"/>
              <a:endCxn id="15" idx="1"/>
            </p:cNvCxnSpPr>
            <p:nvPr/>
          </p:nvCxnSpPr>
          <p:spPr bwMode="auto">
            <a:xfrm flipV="1">
              <a:off x="2771358" y="5265387"/>
              <a:ext cx="2376453" cy="718354"/>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3" name="Rounded Rectangle 12"/>
            <p:cNvSpPr>
              <a:spLocks noChangeArrowheads="1"/>
            </p:cNvSpPr>
            <p:nvPr/>
          </p:nvSpPr>
          <p:spPr bwMode="auto">
            <a:xfrm>
              <a:off x="5147812" y="5804549"/>
              <a:ext cx="3384500" cy="791299"/>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400" b="1" dirty="0">
                  <a:solidFill>
                    <a:srgbClr val="2F2B20"/>
                  </a:solidFill>
                  <a:cs typeface="+mn-cs"/>
                </a:rPr>
                <a:t>Distribution/Consommateur :</a:t>
              </a:r>
            </a:p>
            <a:p>
              <a:pPr algn="ctr">
                <a:defRPr/>
              </a:pPr>
              <a:r>
                <a:rPr lang="en-US" sz="1400" dirty="0" err="1">
                  <a:solidFill>
                    <a:srgbClr val="2F2B20"/>
                  </a:solidFill>
                  <a:cs typeface="+mn-cs"/>
                </a:rPr>
                <a:t>Intérêt</a:t>
              </a:r>
              <a:r>
                <a:rPr lang="en-US" sz="1400" dirty="0">
                  <a:solidFill>
                    <a:srgbClr val="2F2B20"/>
                  </a:solidFill>
                  <a:cs typeface="+mn-cs"/>
                </a:rPr>
                <a:t> </a:t>
              </a:r>
              <a:r>
                <a:rPr lang="en-US" sz="1400" dirty="0" err="1">
                  <a:solidFill>
                    <a:srgbClr val="2F2B20"/>
                  </a:solidFill>
                  <a:cs typeface="+mn-cs"/>
                </a:rPr>
                <a:t>environnemental</a:t>
              </a:r>
              <a:r>
                <a:rPr lang="en-US" sz="1400" dirty="0">
                  <a:solidFill>
                    <a:srgbClr val="2F2B20"/>
                  </a:solidFill>
                  <a:cs typeface="+mn-cs"/>
                </a:rPr>
                <a:t> de la diversification pas </a:t>
              </a:r>
              <a:r>
                <a:rPr lang="en-US" sz="1400" dirty="0" err="1">
                  <a:solidFill>
                    <a:srgbClr val="2F2B20"/>
                  </a:solidFill>
                  <a:cs typeface="+mn-cs"/>
                </a:rPr>
                <a:t>identifié</a:t>
              </a:r>
              <a:endParaRPr lang="fr-FR" sz="1400" dirty="0">
                <a:solidFill>
                  <a:srgbClr val="2F2B20"/>
                </a:solidFill>
                <a:cs typeface="+mn-cs"/>
              </a:endParaRPr>
            </a:p>
          </p:txBody>
        </p:sp>
        <p:sp>
          <p:nvSpPr>
            <p:cNvPr id="14" name="Rectangle 13"/>
            <p:cNvSpPr>
              <a:spLocks noChangeArrowheads="1"/>
            </p:cNvSpPr>
            <p:nvPr/>
          </p:nvSpPr>
          <p:spPr bwMode="auto">
            <a:xfrm>
              <a:off x="610803" y="5515939"/>
              <a:ext cx="2160555" cy="935605"/>
            </a:xfrm>
            <a:prstGeom prst="rect">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fr-FR" dirty="0">
                  <a:solidFill>
                    <a:schemeClr val="lt1"/>
                  </a:solidFill>
                  <a:latin typeface="+mn-lt"/>
                  <a:ea typeface="+mn-ea"/>
                  <a:cs typeface="+mn-cs"/>
                </a:rPr>
                <a:t>Aval</a:t>
              </a:r>
            </a:p>
          </p:txBody>
        </p:sp>
        <p:sp>
          <p:nvSpPr>
            <p:cNvPr id="15" name="Rounded Rectangle 14"/>
            <p:cNvSpPr>
              <a:spLocks noChangeArrowheads="1"/>
            </p:cNvSpPr>
            <p:nvPr/>
          </p:nvSpPr>
          <p:spPr bwMode="auto">
            <a:xfrm>
              <a:off x="5147812" y="4868944"/>
              <a:ext cx="3384500" cy="791299"/>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400" b="1" dirty="0">
                  <a:solidFill>
                    <a:srgbClr val="2F2B20"/>
                  </a:solidFill>
                  <a:latin typeface="+mn-lt"/>
                  <a:ea typeface="+mn-ea"/>
                  <a:cs typeface="+mn-cs"/>
                </a:rPr>
                <a:t>Industriels/transformateurs : </a:t>
              </a:r>
              <a:endParaRPr lang="fr-FR" sz="1400" dirty="0">
                <a:solidFill>
                  <a:srgbClr val="2F2B20"/>
                </a:solidFill>
                <a:latin typeface="+mn-lt"/>
                <a:ea typeface="+mn-ea"/>
                <a:cs typeface="+mn-cs"/>
              </a:endParaRPr>
            </a:p>
            <a:p>
              <a:pPr algn="ctr">
                <a:defRPr/>
              </a:pPr>
              <a:r>
                <a:rPr lang="en-US" sz="1400" dirty="0" err="1">
                  <a:solidFill>
                    <a:srgbClr val="2F2B20"/>
                  </a:solidFill>
                  <a:latin typeface="+mn-lt"/>
                  <a:ea typeface="+mn-ea"/>
                  <a:cs typeface="+mn-cs"/>
                </a:rPr>
                <a:t>Coûts</a:t>
              </a:r>
              <a:r>
                <a:rPr lang="en-US" sz="1400" dirty="0">
                  <a:solidFill>
                    <a:srgbClr val="2F2B20"/>
                  </a:solidFill>
                  <a:latin typeface="+mn-lt"/>
                  <a:ea typeface="+mn-ea"/>
                  <a:cs typeface="+mn-cs"/>
                </a:rPr>
                <a:t> de transaction </a:t>
              </a:r>
              <a:r>
                <a:rPr lang="en-US" sz="1400" dirty="0" err="1">
                  <a:solidFill>
                    <a:srgbClr val="2F2B20"/>
                  </a:solidFill>
                  <a:latin typeface="+mn-lt"/>
                  <a:ea typeface="+mn-ea"/>
                  <a:cs typeface="+mn-cs"/>
                </a:rPr>
                <a:t>sur</a:t>
              </a:r>
              <a:r>
                <a:rPr lang="en-US" sz="1400" dirty="0">
                  <a:solidFill>
                    <a:srgbClr val="2F2B20"/>
                  </a:solidFill>
                  <a:latin typeface="+mn-lt"/>
                  <a:ea typeface="+mn-ea"/>
                  <a:cs typeface="+mn-cs"/>
                </a:rPr>
                <a:t> </a:t>
              </a:r>
              <a:r>
                <a:rPr lang="en-US" sz="1400" dirty="0" err="1">
                  <a:solidFill>
                    <a:srgbClr val="2F2B20"/>
                  </a:solidFill>
                  <a:latin typeface="+mn-lt"/>
                  <a:ea typeface="+mn-ea"/>
                  <a:cs typeface="+mn-cs"/>
                </a:rPr>
                <a:t>espèces</a:t>
              </a:r>
              <a:r>
                <a:rPr lang="en-US" sz="1400" dirty="0">
                  <a:solidFill>
                    <a:srgbClr val="2F2B20"/>
                  </a:solidFill>
                  <a:latin typeface="+mn-lt"/>
                  <a:ea typeface="+mn-ea"/>
                  <a:cs typeface="+mn-cs"/>
                </a:rPr>
                <a:t> </a:t>
              </a:r>
              <a:r>
                <a:rPr lang="en-US" sz="1400" dirty="0" err="1">
                  <a:solidFill>
                    <a:srgbClr val="2F2B20"/>
                  </a:solidFill>
                  <a:latin typeface="+mn-lt"/>
                  <a:ea typeface="+mn-ea"/>
                  <a:cs typeface="+mn-cs"/>
                </a:rPr>
                <a:t>mineures</a:t>
              </a:r>
              <a:endParaRPr lang="en-US" sz="1400" dirty="0">
                <a:solidFill>
                  <a:srgbClr val="2F2B20"/>
                </a:solidFill>
                <a:latin typeface="+mn-lt"/>
                <a:ea typeface="+mn-ea"/>
                <a:cs typeface="+mn-cs"/>
              </a:endParaRPr>
            </a:p>
          </p:txBody>
        </p:sp>
        <p:cxnSp>
          <p:nvCxnSpPr>
            <p:cNvPr id="25" name="Straight Arrow Connector 24"/>
            <p:cNvCxnSpPr>
              <a:cxnSpLocks noChangeShapeType="1"/>
              <a:stCxn id="14" idx="3"/>
              <a:endCxn id="13" idx="1"/>
            </p:cNvCxnSpPr>
            <p:nvPr/>
          </p:nvCxnSpPr>
          <p:spPr bwMode="auto">
            <a:xfrm>
              <a:off x="2771358" y="5983740"/>
              <a:ext cx="2376453" cy="21566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grpSp>
        <p:nvGrpSpPr>
          <p:cNvPr id="25602" name="Group 46"/>
          <p:cNvGrpSpPr>
            <a:grpSpLocks/>
          </p:cNvGrpSpPr>
          <p:nvPr/>
        </p:nvGrpSpPr>
        <p:grpSpPr bwMode="auto">
          <a:xfrm>
            <a:off x="611188" y="1557338"/>
            <a:ext cx="7921625" cy="2879725"/>
            <a:chOff x="467544" y="1556792"/>
            <a:chExt cx="7921277" cy="2879800"/>
          </a:xfrm>
        </p:grpSpPr>
        <p:cxnSp>
          <p:nvCxnSpPr>
            <p:cNvPr id="38" name="Straight Arrow Connector 37"/>
            <p:cNvCxnSpPr>
              <a:cxnSpLocks noChangeShapeType="1"/>
              <a:stCxn id="8" idx="3"/>
              <a:endCxn id="4" idx="1"/>
            </p:cNvCxnSpPr>
            <p:nvPr/>
          </p:nvCxnSpPr>
          <p:spPr bwMode="auto">
            <a:xfrm flipV="1">
              <a:off x="2628036" y="1952089"/>
              <a:ext cx="2376384" cy="50325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1" name="Straight Arrow Connector 20"/>
            <p:cNvCxnSpPr>
              <a:cxnSpLocks noChangeShapeType="1"/>
              <a:stCxn id="8" idx="3"/>
              <a:endCxn id="12" idx="1"/>
            </p:cNvCxnSpPr>
            <p:nvPr/>
          </p:nvCxnSpPr>
          <p:spPr bwMode="auto">
            <a:xfrm>
              <a:off x="2628036" y="2455340"/>
              <a:ext cx="2376384" cy="154944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9" name="Straight Arrow Connector 18"/>
            <p:cNvCxnSpPr>
              <a:cxnSpLocks noChangeShapeType="1"/>
              <a:stCxn id="8" idx="3"/>
              <a:endCxn id="11" idx="1"/>
            </p:cNvCxnSpPr>
            <p:nvPr/>
          </p:nvCxnSpPr>
          <p:spPr bwMode="auto">
            <a:xfrm>
              <a:off x="2628036" y="2455340"/>
              <a:ext cx="2376384" cy="5048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 name="Rounded Rectangle 3"/>
            <p:cNvSpPr>
              <a:spLocks noChangeArrowheads="1"/>
            </p:cNvSpPr>
            <p:nvPr/>
          </p:nvSpPr>
          <p:spPr bwMode="auto">
            <a:xfrm>
              <a:off x="5004420" y="1556792"/>
              <a:ext cx="3384401" cy="792183"/>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400" b="1" dirty="0">
                  <a:cs typeface="+mn-cs"/>
                </a:rPr>
                <a:t>Sélection : </a:t>
              </a:r>
            </a:p>
            <a:p>
              <a:pPr algn="ctr">
                <a:defRPr/>
              </a:pPr>
              <a:r>
                <a:rPr lang="fr-FR" sz="1400" dirty="0">
                  <a:latin typeface="+mn-lt"/>
                  <a:cs typeface="+mn-cs"/>
                </a:rPr>
                <a:t>Faible investissement sur espèces mineures</a:t>
              </a:r>
            </a:p>
          </p:txBody>
        </p:sp>
        <p:sp>
          <p:nvSpPr>
            <p:cNvPr id="8" name="Rectangle 7"/>
            <p:cNvSpPr>
              <a:spLocks noChangeArrowheads="1"/>
            </p:cNvSpPr>
            <p:nvPr/>
          </p:nvSpPr>
          <p:spPr bwMode="auto">
            <a:xfrm>
              <a:off x="467544" y="1988603"/>
              <a:ext cx="2160492" cy="935061"/>
            </a:xfrm>
            <a:prstGeom prst="rect">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fr-FR" dirty="0">
                  <a:solidFill>
                    <a:schemeClr val="lt1"/>
                  </a:solidFill>
                  <a:latin typeface="+mn-lt"/>
                  <a:ea typeface="+mn-ea"/>
                  <a:cs typeface="+mn-cs"/>
                </a:rPr>
                <a:t>Amont</a:t>
              </a:r>
            </a:p>
          </p:txBody>
        </p:sp>
        <p:sp>
          <p:nvSpPr>
            <p:cNvPr id="11" name="Rounded Rectangle 10"/>
            <p:cNvSpPr>
              <a:spLocks noChangeArrowheads="1"/>
            </p:cNvSpPr>
            <p:nvPr/>
          </p:nvSpPr>
          <p:spPr bwMode="auto">
            <a:xfrm>
              <a:off x="5004420" y="2564880"/>
              <a:ext cx="3384401" cy="792184"/>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400" b="1" dirty="0">
                  <a:solidFill>
                    <a:srgbClr val="2F2B20"/>
                  </a:solidFill>
                  <a:cs typeface="+mn-cs"/>
                </a:rPr>
                <a:t>Exploitations </a:t>
              </a:r>
              <a:r>
                <a:rPr lang="fr-FR" sz="1400" b="1" dirty="0" smtClean="0">
                  <a:solidFill>
                    <a:srgbClr val="2F2B20"/>
                  </a:solidFill>
                  <a:cs typeface="+mn-cs"/>
                </a:rPr>
                <a:t>et R&amp;D:</a:t>
              </a:r>
              <a:r>
                <a:rPr lang="fr-FR" sz="1400" dirty="0" smtClean="0">
                  <a:solidFill>
                    <a:srgbClr val="2F2B20"/>
                  </a:solidFill>
                  <a:cs typeface="+mn-cs"/>
                </a:rPr>
                <a:t> </a:t>
              </a:r>
              <a:endParaRPr lang="fr-FR" sz="1400" dirty="0">
                <a:solidFill>
                  <a:srgbClr val="2F2B20"/>
                </a:solidFill>
                <a:cs typeface="+mn-cs"/>
              </a:endParaRPr>
            </a:p>
            <a:p>
              <a:pPr algn="ctr">
                <a:defRPr/>
              </a:pPr>
              <a:r>
                <a:rPr lang="fr-FR" sz="1400" dirty="0">
                  <a:solidFill>
                    <a:srgbClr val="2F2B20"/>
                  </a:solidFill>
                  <a:cs typeface="+mn-cs"/>
                </a:rPr>
                <a:t>Manque de références sur les performances et les effets précédent </a:t>
              </a:r>
            </a:p>
          </p:txBody>
        </p:sp>
        <p:sp>
          <p:nvSpPr>
            <p:cNvPr id="12" name="Rounded Rectangle 11"/>
            <p:cNvSpPr>
              <a:spLocks noChangeArrowheads="1"/>
            </p:cNvSpPr>
            <p:nvPr/>
          </p:nvSpPr>
          <p:spPr bwMode="auto">
            <a:xfrm>
              <a:off x="5004420" y="3572970"/>
              <a:ext cx="3384401" cy="863622"/>
            </a:xfrm>
            <a:prstGeom prst="roundRect">
              <a:avLst>
                <a:gd name="adj" fmla="val 16667"/>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8"/>
                </a:srgbClr>
              </a:outerShdw>
            </a:effectLst>
          </p:spPr>
          <p:txBody>
            <a:bodyPr anchor="ctr"/>
            <a:lstStyle/>
            <a:p>
              <a:pPr algn="ctr">
                <a:defRPr/>
              </a:pPr>
              <a:r>
                <a:rPr lang="fr-FR" sz="1400" b="1" dirty="0">
                  <a:solidFill>
                    <a:srgbClr val="2F2B20"/>
                  </a:solidFill>
                  <a:cs typeface="+mn-cs"/>
                </a:rPr>
                <a:t>Coopératives et négoces :</a:t>
              </a:r>
            </a:p>
            <a:p>
              <a:pPr algn="ctr">
                <a:defRPr/>
              </a:pPr>
              <a:r>
                <a:rPr lang="en-US" sz="1400" dirty="0">
                  <a:solidFill>
                    <a:srgbClr val="2F2B20"/>
                  </a:solidFill>
                  <a:cs typeface="+mn-cs"/>
                </a:rPr>
                <a:t>L</a:t>
              </a:r>
              <a:r>
                <a:rPr lang="fr-FR" sz="1400" dirty="0" err="1">
                  <a:solidFill>
                    <a:srgbClr val="2F2B20"/>
                  </a:solidFill>
                  <a:cs typeface="+mn-cs"/>
                </a:rPr>
                <a:t>ogistique</a:t>
              </a:r>
              <a:r>
                <a:rPr lang="fr-FR" sz="1400" dirty="0">
                  <a:solidFill>
                    <a:srgbClr val="2F2B20"/>
                  </a:solidFill>
                  <a:cs typeface="+mn-cs"/>
                </a:rPr>
                <a:t> plus complexe si plus d’espèces  collectées</a:t>
              </a:r>
            </a:p>
            <a:p>
              <a:pPr algn="ctr">
                <a:defRPr/>
              </a:pPr>
              <a:endParaRPr lang="fr-FR" sz="1100" dirty="0">
                <a:solidFill>
                  <a:srgbClr val="2F2B20"/>
                </a:solidFill>
                <a:cs typeface="+mn-cs"/>
              </a:endParaRPr>
            </a:p>
          </p:txBody>
        </p:sp>
      </p:grpSp>
      <p:cxnSp>
        <p:nvCxnSpPr>
          <p:cNvPr id="45" name="Straight Arrow Connector 44"/>
          <p:cNvCxnSpPr>
            <a:cxnSpLocks noChangeShapeType="1"/>
            <a:stCxn id="14" idx="0"/>
            <a:endCxn id="8" idx="2"/>
          </p:cNvCxnSpPr>
          <p:nvPr/>
        </p:nvCxnSpPr>
        <p:spPr bwMode="auto">
          <a:xfrm flipV="1">
            <a:off x="1692275" y="2924175"/>
            <a:ext cx="0" cy="2592388"/>
          </a:xfrm>
          <a:prstGeom prst="straightConnector1">
            <a:avLst/>
          </a:prstGeom>
          <a:noFill/>
          <a:ln w="25400">
            <a:solidFill>
              <a:srgbClr val="FF33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1" name="Snip Single Corner Rectangle 30"/>
          <p:cNvSpPr>
            <a:spLocks/>
          </p:cNvSpPr>
          <p:nvPr/>
        </p:nvSpPr>
        <p:spPr bwMode="auto">
          <a:xfrm>
            <a:off x="287338" y="3340100"/>
            <a:ext cx="2808287" cy="1925638"/>
          </a:xfrm>
          <a:custGeom>
            <a:avLst/>
            <a:gdLst>
              <a:gd name="T0" fmla="*/ 0 w 2065388"/>
              <a:gd name="T1" fmla="*/ 0 h 1926210"/>
              <a:gd name="T2" fmla="*/ 1744304 w 2065388"/>
              <a:gd name="T3" fmla="*/ 0 h 1926210"/>
              <a:gd name="T4" fmla="*/ 2065337 w 2065388"/>
              <a:gd name="T5" fmla="*/ 320945 h 1926210"/>
              <a:gd name="T6" fmla="*/ 2065337 w 2065388"/>
              <a:gd name="T7" fmla="*/ 1925637 h 1926210"/>
              <a:gd name="T8" fmla="*/ 0 w 2065388"/>
              <a:gd name="T9" fmla="*/ 1925637 h 1926210"/>
              <a:gd name="T10" fmla="*/ 0 w 2065388"/>
              <a:gd name="T11" fmla="*/ 0 h 1926210"/>
              <a:gd name="T12" fmla="*/ 0 60000 65536"/>
              <a:gd name="T13" fmla="*/ 0 60000 65536"/>
              <a:gd name="T14" fmla="*/ 0 60000 65536"/>
              <a:gd name="T15" fmla="*/ 0 60000 65536"/>
              <a:gd name="T16" fmla="*/ 0 60000 65536"/>
              <a:gd name="T17" fmla="*/ 0 60000 65536"/>
              <a:gd name="T18" fmla="*/ 0 w 2065388"/>
              <a:gd name="T19" fmla="*/ 0 h 1926210"/>
              <a:gd name="T20" fmla="*/ 2065388 w 2065388"/>
              <a:gd name="T21" fmla="*/ 1926210 h 1926210"/>
            </a:gdLst>
            <a:ahLst/>
            <a:cxnLst>
              <a:cxn ang="T12">
                <a:pos x="T0" y="T1"/>
              </a:cxn>
              <a:cxn ang="T13">
                <a:pos x="T2" y="T3"/>
              </a:cxn>
              <a:cxn ang="T14">
                <a:pos x="T4" y="T5"/>
              </a:cxn>
              <a:cxn ang="T15">
                <a:pos x="T6" y="T7"/>
              </a:cxn>
              <a:cxn ang="T16">
                <a:pos x="T8" y="T9"/>
              </a:cxn>
              <a:cxn ang="T17">
                <a:pos x="T10" y="T11"/>
              </a:cxn>
            </a:cxnLst>
            <a:rect l="T18" t="T19" r="T20" b="T21"/>
            <a:pathLst>
              <a:path w="2065388" h="1926210">
                <a:moveTo>
                  <a:pt x="0" y="0"/>
                </a:moveTo>
                <a:lnTo>
                  <a:pt x="1744347" y="0"/>
                </a:lnTo>
                <a:lnTo>
                  <a:pt x="2065388" y="321041"/>
                </a:lnTo>
                <a:lnTo>
                  <a:pt x="2065388" y="1926210"/>
                </a:lnTo>
                <a:lnTo>
                  <a:pt x="0" y="1926210"/>
                </a:lnTo>
                <a:lnTo>
                  <a:pt x="0" y="0"/>
                </a:lnTo>
                <a:close/>
              </a:path>
            </a:pathLst>
          </a:custGeom>
          <a:solidFill>
            <a:srgbClr val="CCFFCC"/>
          </a:solidFill>
          <a:ln w="9525">
            <a:solidFill>
              <a:srgbClr val="FF6600"/>
            </a:solidFill>
            <a:miter lim="800000"/>
            <a:headEnd/>
            <a:tailEnd/>
          </a:ln>
          <a:effectLst>
            <a:outerShdw blurRad="40000" dist="23000" dir="5400000" rotWithShape="0">
              <a:srgbClr val="808080">
                <a:alpha val="34998"/>
              </a:srgbClr>
            </a:outerShdw>
          </a:effectLst>
        </p:spPr>
        <p:txBody>
          <a:bodyPr anchor="ctr"/>
          <a:lstStyle/>
          <a:p>
            <a:pPr algn="ctr"/>
            <a:r>
              <a:rPr lang="fr-FR" sz="1600" b="1"/>
              <a:t>L’insuffisance de la coordination entre les acteurs = cause majeure de l’échec de la construction de nouvelles filières: circulation  de </a:t>
            </a:r>
            <a:r>
              <a:rPr lang="en-US" sz="1600" b="1"/>
              <a:t>l</a:t>
            </a:r>
            <a:r>
              <a:rPr lang="fr-FR" sz="1600" b="1"/>
              <a:t>’</a:t>
            </a:r>
            <a:r>
              <a:rPr lang="fr-FR" altLang="ja-JP" sz="1600" b="1"/>
              <a:t>information </a:t>
            </a:r>
          </a:p>
          <a:p>
            <a:pPr algn="ctr"/>
            <a:r>
              <a:rPr lang="fr-FR" altLang="ja-JP" sz="1600" b="1"/>
              <a:t>et des incitations </a:t>
            </a:r>
            <a:endParaRPr lang="fr-FR" sz="1600" b="1"/>
          </a:p>
        </p:txBody>
      </p:sp>
      <p:sp>
        <p:nvSpPr>
          <p:cNvPr id="3" name="ZoneTexte 2"/>
          <p:cNvSpPr txBox="1">
            <a:spLocks noChangeArrowheads="1"/>
          </p:cNvSpPr>
          <p:nvPr/>
        </p:nvSpPr>
        <p:spPr bwMode="auto">
          <a:xfrm>
            <a:off x="3779838" y="2924175"/>
            <a:ext cx="1385887" cy="831850"/>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u="sng"/>
              <a:t>le levier de l’innovation technique</a:t>
            </a:r>
            <a:r>
              <a:rPr lang="fr-FR" sz="1600" b="1"/>
              <a:t> </a:t>
            </a:r>
            <a:endParaRPr lang="fr-FR" sz="1600"/>
          </a:p>
        </p:txBody>
      </p:sp>
      <p:sp>
        <p:nvSpPr>
          <p:cNvPr id="5" name="ZoneTexte 4"/>
          <p:cNvSpPr txBox="1">
            <a:spLocks noChangeArrowheads="1"/>
          </p:cNvSpPr>
          <p:nvPr/>
        </p:nvSpPr>
        <p:spPr bwMode="auto">
          <a:xfrm rot="-578139">
            <a:off x="5320650" y="1783347"/>
            <a:ext cx="2183928" cy="338554"/>
          </a:xfrm>
          <a:prstGeom prst="rect">
            <a:avLst/>
          </a:prstGeom>
          <a:solidFill>
            <a:srgbClr val="FFFF00"/>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dirty="0"/>
              <a:t>Variétés améliorées</a:t>
            </a:r>
          </a:p>
        </p:txBody>
      </p:sp>
      <p:sp>
        <p:nvSpPr>
          <p:cNvPr id="22" name="ZoneTexte 21"/>
          <p:cNvSpPr txBox="1">
            <a:spLocks noChangeArrowheads="1"/>
          </p:cNvSpPr>
          <p:nvPr/>
        </p:nvSpPr>
        <p:spPr bwMode="auto">
          <a:xfrm rot="-578139">
            <a:off x="5341023" y="2573143"/>
            <a:ext cx="2216960" cy="584776"/>
          </a:xfrm>
          <a:prstGeom prst="rect">
            <a:avLst/>
          </a:prstGeom>
          <a:solidFill>
            <a:srgbClr val="FFFF00"/>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dirty="0"/>
              <a:t>Nouveaux systèmes de culture</a:t>
            </a:r>
          </a:p>
        </p:txBody>
      </p:sp>
      <p:sp>
        <p:nvSpPr>
          <p:cNvPr id="24" name="ZoneTexte 23"/>
          <p:cNvSpPr txBox="1">
            <a:spLocks noChangeArrowheads="1"/>
          </p:cNvSpPr>
          <p:nvPr/>
        </p:nvSpPr>
        <p:spPr bwMode="auto">
          <a:xfrm rot="-578139">
            <a:off x="5416152" y="4457301"/>
            <a:ext cx="2270586" cy="585787"/>
          </a:xfrm>
          <a:prstGeom prst="rect">
            <a:avLst/>
          </a:prstGeom>
          <a:solidFill>
            <a:srgbClr val="FFFF00"/>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dirty="0"/>
              <a:t>Nouveaux procédés de transformation</a:t>
            </a:r>
          </a:p>
        </p:txBody>
      </p:sp>
      <p:sp>
        <p:nvSpPr>
          <p:cNvPr id="6" name="ZoneTexte 5"/>
          <p:cNvSpPr txBox="1">
            <a:spLocks noChangeArrowheads="1"/>
          </p:cNvSpPr>
          <p:nvPr/>
        </p:nvSpPr>
        <p:spPr bwMode="auto">
          <a:xfrm>
            <a:off x="323850" y="3341688"/>
            <a:ext cx="3024188" cy="1984133"/>
          </a:xfrm>
          <a:prstGeom prst="rect">
            <a:avLst/>
          </a:prstGeom>
          <a:solidFill>
            <a:srgbClr val="FFFF00"/>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pPr>
            <a:r>
              <a:rPr lang="fr-FR" sz="1600" b="1" u="sng" dirty="0" smtClean="0"/>
              <a:t>Le </a:t>
            </a:r>
            <a:r>
              <a:rPr lang="fr-FR" sz="1600" b="1" u="sng" dirty="0"/>
              <a:t>levier de la coordination des acteurs :</a:t>
            </a:r>
          </a:p>
          <a:p>
            <a:pPr eaLnBrk="1" hangingPunct="1">
              <a:lnSpc>
                <a:spcPct val="110000"/>
              </a:lnSpc>
            </a:pPr>
            <a:r>
              <a:rPr lang="fr-FR" sz="1600" b="1" dirty="0"/>
              <a:t>Des dispositifs pour favoriser l’interconnaissance, l’échange d’informations, et le partage de la </a:t>
            </a:r>
            <a:r>
              <a:rPr lang="fr-FR" sz="1600" b="1" dirty="0" smtClean="0"/>
              <a:t>valeur</a:t>
            </a:r>
          </a:p>
        </p:txBody>
      </p:sp>
      <p:sp>
        <p:nvSpPr>
          <p:cNvPr id="7" name="ZoneTexte 6"/>
          <p:cNvSpPr txBox="1">
            <a:spLocks noChangeArrowheads="1"/>
          </p:cNvSpPr>
          <p:nvPr/>
        </p:nvSpPr>
        <p:spPr bwMode="auto">
          <a:xfrm>
            <a:off x="4716463" y="5373688"/>
            <a:ext cx="3889375" cy="1323975"/>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u="sng"/>
              <a:t>le levier des débouchés:</a:t>
            </a:r>
            <a:endParaRPr lang="fr-FR" sz="1600" b="1"/>
          </a:p>
          <a:p>
            <a:pPr eaLnBrk="1" hangingPunct="1"/>
            <a:r>
              <a:rPr lang="fr-FR" sz="1600" b="1"/>
              <a:t>Fonder la différenciation des produits issus des cultures de diversification sur des qualités reconnues par le marché </a:t>
            </a:r>
          </a:p>
        </p:txBody>
      </p:sp>
      <p:sp>
        <p:nvSpPr>
          <p:cNvPr id="25612" name="ZoneTexte 1"/>
          <p:cNvSpPr txBox="1">
            <a:spLocks noChangeArrowheads="1"/>
          </p:cNvSpPr>
          <p:nvPr/>
        </p:nvSpPr>
        <p:spPr bwMode="auto">
          <a:xfrm>
            <a:off x="323850" y="6546850"/>
            <a:ext cx="36718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t>D’après Meynard et al, 2015</a:t>
            </a:r>
          </a:p>
        </p:txBody>
      </p:sp>
      <p:sp>
        <p:nvSpPr>
          <p:cNvPr id="26" name="ZoneTexte 25"/>
          <p:cNvSpPr txBox="1">
            <a:spLocks noChangeArrowheads="1"/>
          </p:cNvSpPr>
          <p:nvPr/>
        </p:nvSpPr>
        <p:spPr bwMode="auto">
          <a:xfrm rot="21021861">
            <a:off x="5340465" y="3527376"/>
            <a:ext cx="2296140" cy="584776"/>
          </a:xfrm>
          <a:prstGeom prst="rect">
            <a:avLst/>
          </a:prstGeom>
          <a:solidFill>
            <a:srgbClr val="FFFF00"/>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dirty="0" smtClean="0"/>
              <a:t>Réorganisation de la collecte</a:t>
            </a:r>
            <a:endParaRPr lang="fr-FR" sz="1600" b="1" dirty="0"/>
          </a:p>
        </p:txBody>
      </p:sp>
      <p:sp>
        <p:nvSpPr>
          <p:cNvPr id="28" name="Titre 1"/>
          <p:cNvSpPr>
            <a:spLocks noGrp="1"/>
          </p:cNvSpPr>
          <p:nvPr>
            <p:ph type="ctrTitle"/>
          </p:nvPr>
        </p:nvSpPr>
        <p:spPr>
          <a:xfrm>
            <a:off x="216740" y="112044"/>
            <a:ext cx="8640762" cy="1196975"/>
          </a:xfrm>
          <a:solidFill>
            <a:schemeClr val="bg1"/>
          </a:solidFill>
        </p:spPr>
        <p:txBody>
          <a:bodyPr>
            <a:normAutofit/>
          </a:bodyPr>
          <a:lstStyle/>
          <a:p>
            <a:pPr>
              <a:defRPr/>
            </a:pPr>
            <a:r>
              <a:rPr lang="fr-FR" sz="2700" b="1" dirty="0" smtClean="0">
                <a:solidFill>
                  <a:srgbClr val="FFC000"/>
                </a:solidFill>
                <a:latin typeface="+mn-lt"/>
              </a:rPr>
              <a:t>Un exemple de diagnostic sociotechnique: </a:t>
            </a:r>
            <a:r>
              <a:rPr lang="fr-FR" sz="2200" b="1" kern="1200" dirty="0" smtClean="0">
                <a:solidFill>
                  <a:srgbClr val="FFC000"/>
                </a:solidFill>
                <a:latin typeface="+mn-lt"/>
              </a:rPr>
              <a:t>comment favoriser le </a:t>
            </a:r>
            <a:r>
              <a:rPr lang="fr-FR" sz="2200" b="1" dirty="0" smtClean="0">
                <a:solidFill>
                  <a:srgbClr val="FFC000"/>
                </a:solidFill>
                <a:latin typeface="+mn-lt"/>
              </a:rPr>
              <a:t>développement de filières innovantes liées à des espèces mineures?</a:t>
            </a:r>
            <a:r>
              <a:rPr lang="fr-FR" sz="2200" b="1" dirty="0" smtClean="0">
                <a:ln/>
                <a:solidFill>
                  <a:srgbClr val="FFC000"/>
                </a:solidFill>
                <a:latin typeface="+mn-lt"/>
                <a:cs typeface="Arial" charset="0"/>
              </a:rPr>
              <a:t> </a:t>
            </a:r>
            <a:br>
              <a:rPr lang="fr-FR" sz="2200" b="1" dirty="0" smtClean="0">
                <a:ln/>
                <a:solidFill>
                  <a:srgbClr val="FFC000"/>
                </a:solidFill>
                <a:latin typeface="+mn-lt"/>
                <a:cs typeface="Arial" charset="0"/>
              </a:rPr>
            </a:br>
            <a:r>
              <a:rPr lang="fr-FR" sz="2000" dirty="0" err="1" smtClean="0">
                <a:ln/>
                <a:solidFill>
                  <a:srgbClr val="3366FF"/>
                </a:solidFill>
                <a:cs typeface="Arial" charset="0"/>
              </a:rPr>
              <a:t>https</a:t>
            </a:r>
            <a:r>
              <a:rPr lang="fr-FR" sz="2000" dirty="0">
                <a:ln/>
                <a:solidFill>
                  <a:srgbClr val="3366FF"/>
                </a:solidFill>
                <a:cs typeface="Arial" charset="0"/>
              </a:rPr>
              <a:t>://www6.paris.inra.fr/</a:t>
            </a:r>
            <a:r>
              <a:rPr lang="fr-FR" sz="2000" dirty="0" err="1">
                <a:ln/>
                <a:solidFill>
                  <a:srgbClr val="3366FF"/>
                </a:solidFill>
                <a:cs typeface="Arial" charset="0"/>
              </a:rPr>
              <a:t>depe</a:t>
            </a:r>
            <a:r>
              <a:rPr lang="fr-FR" sz="2000" dirty="0">
                <a:ln/>
                <a:solidFill>
                  <a:srgbClr val="3366FF"/>
                </a:solidFill>
                <a:cs typeface="Arial" charset="0"/>
              </a:rPr>
              <a:t>/Projets/Diversification-des-</a:t>
            </a:r>
            <a:r>
              <a:rPr lang="fr-FR" sz="2000" dirty="0" smtClean="0">
                <a:ln/>
                <a:solidFill>
                  <a:srgbClr val="3366FF"/>
                </a:solidFill>
                <a:cs typeface="Arial" charset="0"/>
              </a:rPr>
              <a:t>cultures</a:t>
            </a:r>
            <a:endParaRPr lang="fr-FR" sz="2400" b="1" kern="1200" dirty="0">
              <a:solidFill>
                <a:srgbClr val="3366FF"/>
              </a:solidFill>
            </a:endParaRPr>
          </a:p>
        </p:txBody>
      </p:sp>
    </p:spTree>
    <p:extLst>
      <p:ext uri="{BB962C8B-B14F-4D97-AF65-F5344CB8AC3E}">
        <p14:creationId xmlns:p14="http://schemas.microsoft.com/office/powerpoint/2010/main" val="368948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2" grpId="0" animBg="1"/>
      <p:bldP spid="24" grpId="0" animBg="1"/>
      <p:bldP spid="6" grpId="0" animBg="1"/>
      <p:bldP spid="7" grpId="0" animBg="1"/>
      <p:bldP spid="2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3480</TotalTime>
  <Words>1970</Words>
  <Application>Microsoft Office PowerPoint</Application>
  <PresentationFormat>Affichage à l'écran (4:3)</PresentationFormat>
  <Paragraphs>171</Paragraphs>
  <Slides>18</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MS PGothic</vt:lpstr>
      <vt:lpstr>Arial</vt:lpstr>
      <vt:lpstr>Calibri</vt:lpstr>
      <vt:lpstr>Franklin Gothic Book</vt:lpstr>
      <vt:lpstr>Gadugi</vt:lpstr>
      <vt:lpstr>Mangal</vt:lpstr>
      <vt:lpstr>Wingdings</vt:lpstr>
      <vt:lpstr>ヒラギノ角ゴ Pro W3</vt:lpstr>
      <vt:lpstr>Thème Office</vt:lpstr>
      <vt:lpstr>Présentation PowerPoint</vt:lpstr>
      <vt:lpstr>Présentation PowerPoint</vt:lpstr>
      <vt:lpstr>Présentation PowerPoint</vt:lpstr>
      <vt:lpstr>Présentation PowerPoint</vt:lpstr>
      <vt:lpstr>Présentation PowerPoint</vt:lpstr>
      <vt:lpstr>Présentation PowerPoint</vt:lpstr>
      <vt:lpstr>Un exemple de diagnostic sociotechnique: les freins au développement des filières innovantes liées à des espèces mineures (Meynard et al, 2015, 2018, d’après l’étude de 11 filières innovantes)</vt:lpstr>
      <vt:lpstr>Présentation PowerPoint</vt:lpstr>
      <vt:lpstr>Un exemple de diagnostic sociotechnique: comment favoriser le développement de filières innovantes liées à des espèces mineures?  https://www6.paris.inra.fr/depe/Projets/Diversification-des-cultures</vt:lpstr>
      <vt:lpstr>Le diagnostic montre  l’importance d’articuler les leviers pour favoriser le changement:  exemple du développement du lin oléagineux dans la filière Bleu- Blanc Cœur</vt:lpstr>
      <vt:lpstr>Présentation PowerPoint</vt:lpstr>
      <vt:lpstr>Pour prendre un peu de recul: On a rencontré deux types de systèmes sociotechniques</vt:lpstr>
      <vt:lpstr>Présentation PowerPoint</vt:lpstr>
      <vt:lpstr>Les débouchés du diagnostic sociotechnique</vt:lpstr>
      <vt:lpstr>Comment conduire un diagnostic sociotechnique ?</vt:lpstr>
      <vt:lpstr>Comment conduire un diagnostic sociotechnique ?</vt:lpstr>
      <vt:lpstr>Quelques enjeux pour IDEAS</vt:lpstr>
      <vt:lpstr>Présentation PowerPoint</vt:lpstr>
    </vt:vector>
  </TitlesOfParts>
  <Company>INRA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Quelles démarches de diagnostic pour initier un processus d'innovation avec des utilisateurs finaux?</dc:title>
  <dc:creator>Jean-Marc Meynard</dc:creator>
  <cp:lastModifiedBy>Caroline Pénicaud</cp:lastModifiedBy>
  <cp:revision>82</cp:revision>
  <dcterms:created xsi:type="dcterms:W3CDTF">2018-11-01T10:15:00Z</dcterms:created>
  <dcterms:modified xsi:type="dcterms:W3CDTF">2020-05-29T15:13:03Z</dcterms:modified>
</cp:coreProperties>
</file>